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4" r:id="rId19"/>
    <p:sldId id="285" r:id="rId20"/>
    <p:sldId id="286" r:id="rId21"/>
    <p:sldId id="287" r:id="rId22"/>
    <p:sldId id="288" r:id="rId23"/>
    <p:sldId id="274" r:id="rId24"/>
    <p:sldId id="276" r:id="rId25"/>
    <p:sldId id="273" r:id="rId26"/>
    <p:sldId id="279" r:id="rId27"/>
    <p:sldId id="277" r:id="rId28"/>
    <p:sldId id="282" r:id="rId29"/>
    <p:sldId id="283" r:id="rId30"/>
    <p:sldId id="278" r:id="rId31"/>
    <p:sldId id="280" r:id="rId32"/>
    <p:sldId id="28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35"/>
  </p:normalViewPr>
  <p:slideViewPr>
    <p:cSldViewPr snapToGrid="0">
      <p:cViewPr>
        <p:scale>
          <a:sx n="95" d="100"/>
          <a:sy n="95" d="100"/>
        </p:scale>
        <p:origin x="25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8B875-1669-B34A-A441-DD719347E894}" type="datetimeFigureOut">
              <a:rPr lang="en-FR" smtClean="0"/>
              <a:t>21/01/2023</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6CE50-A6D2-5746-9780-A5AE6AFD2DC8}" type="slidenum">
              <a:rPr lang="en-FR" smtClean="0"/>
              <a:t>‹#›</a:t>
            </a:fld>
            <a:endParaRPr lang="en-FR"/>
          </a:p>
        </p:txBody>
      </p:sp>
    </p:spTree>
    <p:extLst>
      <p:ext uri="{BB962C8B-B14F-4D97-AF65-F5344CB8AC3E}">
        <p14:creationId xmlns:p14="http://schemas.microsoft.com/office/powerpoint/2010/main" val="81059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CF46CE50-A6D2-5746-9780-A5AE6AFD2DC8}" type="slidenum">
              <a:rPr lang="en-FR" smtClean="0"/>
              <a:t>23</a:t>
            </a:fld>
            <a:endParaRPr lang="en-FR"/>
          </a:p>
        </p:txBody>
      </p:sp>
    </p:spTree>
    <p:extLst>
      <p:ext uri="{BB962C8B-B14F-4D97-AF65-F5344CB8AC3E}">
        <p14:creationId xmlns:p14="http://schemas.microsoft.com/office/powerpoint/2010/main" val="29124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C3ECF687-DDA9-D542-8EE7-57DF7007BF9F}" type="datetimeFigureOut">
              <a:rPr lang="en-FR" smtClean="0"/>
              <a:t>21/01/2023</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25072963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3ECF687-DDA9-D542-8EE7-57DF7007BF9F}" type="datetimeFigureOut">
              <a:rPr lang="en-FR" smtClean="0"/>
              <a:t>21/01/2023</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3401930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3ECF687-DDA9-D542-8EE7-57DF7007BF9F}" type="datetimeFigureOut">
              <a:rPr lang="en-FR" smtClean="0"/>
              <a:t>21/01/2023</a:t>
            </a:fld>
            <a:endParaRPr lang="en-FR"/>
          </a:p>
        </p:txBody>
      </p:sp>
      <p:sp>
        <p:nvSpPr>
          <p:cNvPr id="5" name="Footer Placeholder 4"/>
          <p:cNvSpPr>
            <a:spLocks noGrp="1"/>
          </p:cNvSpPr>
          <p:nvPr>
            <p:ph type="ftr" sz="quarter" idx="11"/>
          </p:nvPr>
        </p:nvSpPr>
        <p:spPr/>
        <p:txBody>
          <a:bodyPr/>
          <a:lstStyle/>
          <a:p>
            <a:endParaRPr lang="en-FR"/>
          </a:p>
        </p:txBody>
      </p:sp>
      <p:sp>
        <p:nvSpPr>
          <p:cNvPr id="6" name="Slide Number Placeholder 5"/>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198631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3ECF687-DDA9-D542-8EE7-57DF7007BF9F}" type="datetimeFigureOut">
              <a:rPr lang="en-FR" smtClean="0"/>
              <a:t>21/01/2023</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734977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C3ECF687-DDA9-D542-8EE7-57DF7007BF9F}" type="datetimeFigureOut">
              <a:rPr lang="en-FR" smtClean="0"/>
              <a:t>21/01/2023</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399105957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C3ECF687-DDA9-D542-8EE7-57DF7007BF9F}" type="datetimeFigureOut">
              <a:rPr lang="en-FR" smtClean="0"/>
              <a:t>21/01/2023</a:t>
            </a:fld>
            <a:endParaRPr lang="en-FR"/>
          </a:p>
        </p:txBody>
      </p:sp>
      <p:sp>
        <p:nvSpPr>
          <p:cNvPr id="9" name="Footer Placeholder 8"/>
          <p:cNvSpPr>
            <a:spLocks noGrp="1"/>
          </p:cNvSpPr>
          <p:nvPr>
            <p:ph type="ftr" sz="quarter" idx="11"/>
          </p:nvPr>
        </p:nvSpPr>
        <p:spPr/>
        <p:txBody>
          <a:bodyPr/>
          <a:lstStyle/>
          <a:p>
            <a:endParaRPr lang="en-FR"/>
          </a:p>
        </p:txBody>
      </p:sp>
      <p:sp>
        <p:nvSpPr>
          <p:cNvPr id="10" name="Slide Number Placeholder 9"/>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89751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C3ECF687-DDA9-D542-8EE7-57DF7007BF9F}" type="datetimeFigureOut">
              <a:rPr lang="en-FR" smtClean="0"/>
              <a:t>21/01/2023</a:t>
            </a:fld>
            <a:endParaRPr lang="en-FR"/>
          </a:p>
        </p:txBody>
      </p:sp>
      <p:sp>
        <p:nvSpPr>
          <p:cNvPr id="8" name="Footer Placeholder 7"/>
          <p:cNvSpPr>
            <a:spLocks noGrp="1"/>
          </p:cNvSpPr>
          <p:nvPr>
            <p:ph type="ftr" sz="quarter" idx="11"/>
          </p:nvPr>
        </p:nvSpPr>
        <p:spPr/>
        <p:txBody>
          <a:bodyPr/>
          <a:lstStyle/>
          <a:p>
            <a:endParaRPr lang="en-FR"/>
          </a:p>
        </p:txBody>
      </p:sp>
      <p:sp>
        <p:nvSpPr>
          <p:cNvPr id="9" name="Slide Number Placeholder 8"/>
          <p:cNvSpPr>
            <a:spLocks noGrp="1"/>
          </p:cNvSpPr>
          <p:nvPr>
            <p:ph type="sldNum" sz="quarter" idx="12"/>
          </p:nvPr>
        </p:nvSpPr>
        <p:spPr/>
        <p:txBody>
          <a:bodyPr/>
          <a:lstStyle/>
          <a:p>
            <a:fld id="{5D8EC8F5-D628-314B-9807-DF1FF9EEFDB7}" type="slidenum">
              <a:rPr lang="en-FR" smtClean="0"/>
              <a:t>‹#›</a:t>
            </a:fld>
            <a:endParaRPr lang="en-FR"/>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233576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3ECF687-DDA9-D542-8EE7-57DF7007BF9F}" type="datetimeFigureOut">
              <a:rPr lang="en-FR" smtClean="0"/>
              <a:t>21/01/2023</a:t>
            </a:fld>
            <a:endParaRPr lang="en-FR"/>
          </a:p>
        </p:txBody>
      </p:sp>
      <p:sp>
        <p:nvSpPr>
          <p:cNvPr id="4" name="Footer Placeholder 3"/>
          <p:cNvSpPr>
            <a:spLocks noGrp="1"/>
          </p:cNvSpPr>
          <p:nvPr>
            <p:ph type="ftr" sz="quarter" idx="11"/>
          </p:nvPr>
        </p:nvSpPr>
        <p:spPr/>
        <p:txBody>
          <a:bodyPr/>
          <a:lstStyle/>
          <a:p>
            <a:endParaRPr lang="en-FR"/>
          </a:p>
        </p:txBody>
      </p:sp>
      <p:sp>
        <p:nvSpPr>
          <p:cNvPr id="5" name="Slide Number Placeholder 4"/>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1250184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CF687-DDA9-D542-8EE7-57DF7007BF9F}" type="datetimeFigureOut">
              <a:rPr lang="en-FR" smtClean="0"/>
              <a:t>21/01/2023</a:t>
            </a:fld>
            <a:endParaRPr lang="en-FR"/>
          </a:p>
        </p:txBody>
      </p:sp>
      <p:sp>
        <p:nvSpPr>
          <p:cNvPr id="3" name="Footer Placeholder 2"/>
          <p:cNvSpPr>
            <a:spLocks noGrp="1"/>
          </p:cNvSpPr>
          <p:nvPr>
            <p:ph type="ftr" sz="quarter" idx="11"/>
          </p:nvPr>
        </p:nvSpPr>
        <p:spPr/>
        <p:txBody>
          <a:bodyPr/>
          <a:lstStyle/>
          <a:p>
            <a:endParaRPr lang="en-FR"/>
          </a:p>
        </p:txBody>
      </p:sp>
      <p:sp>
        <p:nvSpPr>
          <p:cNvPr id="4" name="Slide Number Placeholder 3"/>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3420122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C3ECF687-DDA9-D542-8EE7-57DF7007BF9F}" type="datetimeFigureOut">
              <a:rPr lang="en-FR" smtClean="0"/>
              <a:t>21/01/2023</a:t>
            </a:fld>
            <a:endParaRPr lang="en-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FR"/>
          </a:p>
        </p:txBody>
      </p:sp>
      <p:sp>
        <p:nvSpPr>
          <p:cNvPr id="11" name="Slide Number Placeholder 10"/>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96014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3ECF687-DDA9-D542-8EE7-57DF7007BF9F}" type="datetimeFigureOut">
              <a:rPr lang="en-FR" smtClean="0"/>
              <a:t>21/01/2023</a:t>
            </a:fld>
            <a:endParaRPr lang="en-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FR"/>
          </a:p>
        </p:txBody>
      </p:sp>
      <p:sp>
        <p:nvSpPr>
          <p:cNvPr id="10" name="Slide Number Placeholder 9"/>
          <p:cNvSpPr>
            <a:spLocks noGrp="1"/>
          </p:cNvSpPr>
          <p:nvPr>
            <p:ph type="sldNum" sz="quarter" idx="12"/>
          </p:nvPr>
        </p:nvSpPr>
        <p:spPr/>
        <p:txBody>
          <a:bodyPr/>
          <a:lstStyle/>
          <a:p>
            <a:fld id="{5D8EC8F5-D628-314B-9807-DF1FF9EEFDB7}" type="slidenum">
              <a:rPr lang="en-FR" smtClean="0"/>
              <a:t>‹#›</a:t>
            </a:fld>
            <a:endParaRPr lang="en-FR"/>
          </a:p>
        </p:txBody>
      </p:sp>
    </p:spTree>
    <p:extLst>
      <p:ext uri="{BB962C8B-B14F-4D97-AF65-F5344CB8AC3E}">
        <p14:creationId xmlns:p14="http://schemas.microsoft.com/office/powerpoint/2010/main" val="179876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ECF687-DDA9-D542-8EE7-57DF7007BF9F}" type="datetimeFigureOut">
              <a:rPr lang="en-FR" smtClean="0"/>
              <a:t>21/01/2023</a:t>
            </a:fld>
            <a:endParaRPr lang="en-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D8EC8F5-D628-314B-9807-DF1FF9EEFDB7}" type="slidenum">
              <a:rPr lang="en-FR" smtClean="0"/>
              <a:t>‹#›</a:t>
            </a:fld>
            <a:endParaRPr lang="en-FR"/>
          </a:p>
        </p:txBody>
      </p:sp>
    </p:spTree>
    <p:extLst>
      <p:ext uri="{BB962C8B-B14F-4D97-AF65-F5344CB8AC3E}">
        <p14:creationId xmlns:p14="http://schemas.microsoft.com/office/powerpoint/2010/main" val="353994107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18.jpe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17.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3.png"/><Relationship Id="rId5" Type="http://schemas.openxmlformats.org/officeDocument/2006/relationships/image" Target="../media/image19.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005B2A2-75F9-8958-4C33-AD6A304A56F7}"/>
              </a:ext>
            </a:extLst>
          </p:cNvPr>
          <p:cNvSpPr>
            <a:spLocks noGrp="1"/>
          </p:cNvSpPr>
          <p:nvPr>
            <p:ph type="subTitle" idx="1"/>
          </p:nvPr>
        </p:nvSpPr>
        <p:spPr>
          <a:xfrm>
            <a:off x="1262729" y="5569589"/>
            <a:ext cx="9638443" cy="484633"/>
          </a:xfrm>
        </p:spPr>
        <p:txBody>
          <a:bodyPr>
            <a:normAutofit fontScale="92500" lnSpcReduction="20000"/>
          </a:bodyPr>
          <a:lstStyle/>
          <a:p>
            <a:r>
              <a:rPr lang="en-FR" sz="3200" dirty="0"/>
              <a:t>Week 4</a:t>
            </a:r>
          </a:p>
        </p:txBody>
      </p:sp>
      <p:sp>
        <p:nvSpPr>
          <p:cNvPr id="8"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1C81B-C051-E6E7-3AC4-3B0F3CB893F6}"/>
              </a:ext>
            </a:extLst>
          </p:cNvPr>
          <p:cNvSpPr>
            <a:spLocks noGrp="1"/>
          </p:cNvSpPr>
          <p:nvPr>
            <p:ph type="ctrTitle"/>
          </p:nvPr>
        </p:nvSpPr>
        <p:spPr>
          <a:xfrm>
            <a:off x="1262729" y="1289303"/>
            <a:ext cx="9638443" cy="3339303"/>
          </a:xfrm>
          <a:ln>
            <a:noFill/>
          </a:ln>
        </p:spPr>
        <p:txBody>
          <a:bodyPr>
            <a:normAutofit/>
          </a:bodyPr>
          <a:lstStyle/>
          <a:p>
            <a:r>
              <a:rPr lang="en-FR" sz="5000" dirty="0"/>
              <a:t>Introduction to Machine Learning</a:t>
            </a:r>
          </a:p>
        </p:txBody>
      </p:sp>
    </p:spTree>
    <p:extLst>
      <p:ext uri="{BB962C8B-B14F-4D97-AF65-F5344CB8AC3E}">
        <p14:creationId xmlns:p14="http://schemas.microsoft.com/office/powerpoint/2010/main" val="114454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unSuprvised learning: clustering </a:t>
            </a:r>
          </a:p>
        </p:txBody>
      </p:sp>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61997" y="3999679"/>
            <a:ext cx="4480650" cy="785592"/>
          </a:xfrm>
        </p:spPr>
        <p:txBody>
          <a:bodyPr/>
          <a:lstStyle/>
          <a:p>
            <a:r>
              <a:rPr lang="en-US" b="1" dirty="0"/>
              <a:t>Clustering</a:t>
            </a:r>
            <a:r>
              <a:rPr lang="en-US" dirty="0"/>
              <a:t>: identification of cancer cells</a:t>
            </a:r>
          </a:p>
          <a:p>
            <a:pPr lvl="1"/>
            <a:endParaRPr lang="en-US" dirty="0"/>
          </a:p>
        </p:txBody>
      </p:sp>
      <p:pic>
        <p:nvPicPr>
          <p:cNvPr id="2050" name="Picture 2">
            <a:extLst>
              <a:ext uri="{FF2B5EF4-FFF2-40B4-BE49-F238E27FC236}">
                <a16:creationId xmlns:a16="http://schemas.microsoft.com/office/drawing/2014/main" id="{792CADE1-0101-6C3E-044F-4EA5286F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921" y="2525807"/>
            <a:ext cx="6329082" cy="395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4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unSuprvised learning: assosiation </a:t>
            </a:r>
          </a:p>
        </p:txBody>
      </p:sp>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61996" y="2525806"/>
            <a:ext cx="5534003" cy="3848099"/>
          </a:xfrm>
        </p:spPr>
        <p:txBody>
          <a:bodyPr>
            <a:normAutofit fontScale="92500"/>
          </a:bodyPr>
          <a:lstStyle/>
          <a:p>
            <a:r>
              <a:rPr lang="en-US" b="1" dirty="0" err="1"/>
              <a:t>Assosiation</a:t>
            </a:r>
            <a:r>
              <a:rPr lang="en-US" b="1" dirty="0"/>
              <a:t>: </a:t>
            </a:r>
            <a:r>
              <a:rPr lang="en-US" dirty="0"/>
              <a:t>retail sales to find the best way to place items in a store</a:t>
            </a:r>
          </a:p>
          <a:p>
            <a:endParaRPr lang="en-US" dirty="0"/>
          </a:p>
          <a:p>
            <a:r>
              <a:rPr lang="en-US" dirty="0"/>
              <a:t>For example, at first glance, newborn diapers and razors seem statistically independent, with no apparent correlation. But rule mining would dig deeper into the transaction frequency and find out that some sales include both items.</a:t>
            </a:r>
          </a:p>
          <a:p>
            <a:r>
              <a:rPr lang="en-US" dirty="0"/>
              <a:t>So instead of simply learning that 1% of shoppers buy diapers and 10% buy razor blades, the association system generates a new rule that 50% of all shoppers purchasing newborn diapers will also buy razor blades, which can be beneficial information for marketing campaigns. </a:t>
            </a:r>
          </a:p>
          <a:p>
            <a:pPr lvl="1"/>
            <a:endParaRPr lang="en-US" dirty="0"/>
          </a:p>
        </p:txBody>
      </p:sp>
      <p:pic>
        <p:nvPicPr>
          <p:cNvPr id="4098" name="Picture 2">
            <a:extLst>
              <a:ext uri="{FF2B5EF4-FFF2-40B4-BE49-F238E27FC236}">
                <a16:creationId xmlns:a16="http://schemas.microsoft.com/office/drawing/2014/main" id="{F0DDE3BA-1142-C9D9-7AE4-A5F9D86A9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404" y="2426072"/>
            <a:ext cx="5526051" cy="404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4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unSuprvised learning: </a:t>
            </a:r>
            <a:br>
              <a:rPr lang="en-FR" dirty="0"/>
            </a:br>
            <a:r>
              <a:rPr lang="en-FR" dirty="0"/>
              <a:t>link prediction </a:t>
            </a:r>
          </a:p>
        </p:txBody>
      </p:sp>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61997" y="3830171"/>
            <a:ext cx="5534003" cy="688041"/>
          </a:xfrm>
        </p:spPr>
        <p:txBody>
          <a:bodyPr>
            <a:normAutofit/>
          </a:bodyPr>
          <a:lstStyle/>
          <a:p>
            <a:r>
              <a:rPr lang="en-US" b="1" dirty="0"/>
              <a:t>Link prediction: </a:t>
            </a:r>
            <a:r>
              <a:rPr lang="en-US" dirty="0"/>
              <a:t>prediction potential friends in a social network based on existing connections</a:t>
            </a:r>
          </a:p>
          <a:p>
            <a:pPr lvl="1"/>
            <a:endParaRPr lang="en-US" dirty="0"/>
          </a:p>
        </p:txBody>
      </p:sp>
      <p:pic>
        <p:nvPicPr>
          <p:cNvPr id="6146" name="Picture 2">
            <a:extLst>
              <a:ext uri="{FF2B5EF4-FFF2-40B4-BE49-F238E27FC236}">
                <a16:creationId xmlns:a16="http://schemas.microsoft.com/office/drawing/2014/main" id="{B827B46E-40C9-458C-E7FC-19A854DD6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967" y="2414641"/>
            <a:ext cx="5167184" cy="383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90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unSuprvised learning: </a:t>
            </a:r>
            <a:br>
              <a:rPr lang="en-FR" dirty="0"/>
            </a:br>
            <a:r>
              <a:rPr lang="en-FR" dirty="0"/>
              <a:t>data reduction</a:t>
            </a:r>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160289" y="3001115"/>
            <a:ext cx="5406793" cy="3101983"/>
          </a:xfrm>
        </p:spPr>
        <p:txBody>
          <a:bodyPr/>
          <a:lstStyle/>
          <a:p>
            <a:r>
              <a:rPr lang="en-GB" b="1" i="0" dirty="0">
                <a:solidFill>
                  <a:srgbClr val="000000"/>
                </a:solidFill>
                <a:effectLst/>
                <a:latin typeface="Arial" panose="020B0604020202020204" pitchFamily="34" charset="0"/>
              </a:rPr>
              <a:t>Principal component analysis (PCA)</a:t>
            </a:r>
          </a:p>
          <a:p>
            <a:pPr marL="0" indent="0">
              <a:buNone/>
            </a:pPr>
            <a:endParaRPr lang="en-GB" dirty="0"/>
          </a:p>
          <a:p>
            <a:pPr marL="0" indent="0">
              <a:buNone/>
            </a:pPr>
            <a:r>
              <a:rPr lang="en-GB" dirty="0"/>
              <a:t>The main linear technique for dimensionality reduction that performs a linear mapping of the data to a lower-dimensional space in such a way that the variance of the data in the low-dimensional representation is maximized. </a:t>
            </a:r>
            <a:endParaRPr lang="en-FR" dirty="0"/>
          </a:p>
        </p:txBody>
      </p:sp>
      <p:pic>
        <p:nvPicPr>
          <p:cNvPr id="8196" name="Picture 4">
            <a:extLst>
              <a:ext uri="{FF2B5EF4-FFF2-40B4-BE49-F238E27FC236}">
                <a16:creationId xmlns:a16="http://schemas.microsoft.com/office/drawing/2014/main" id="{7B0B8911-52C9-94F1-E6D4-C3474D7CE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082" y="2705920"/>
            <a:ext cx="6464629" cy="299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3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Reinforcement learning</a:t>
            </a:r>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160289" y="3001115"/>
            <a:ext cx="5406793" cy="3101983"/>
          </a:xfrm>
        </p:spPr>
        <p:txBody>
          <a:bodyPr/>
          <a:lstStyle/>
          <a:p>
            <a:r>
              <a:rPr lang="en-GB" dirty="0"/>
              <a:t>Given a sequence of states and actions with rewards (immediate or delayed), output a policy.</a:t>
            </a:r>
          </a:p>
          <a:p>
            <a:r>
              <a:rPr lang="en-GB" dirty="0"/>
              <a:t>Policy – a rule of choosing an action of the model given a certain state within the environment</a:t>
            </a:r>
          </a:p>
          <a:p>
            <a:r>
              <a:rPr lang="en-GB" dirty="0"/>
              <a:t>In other words, policy – a mapping of states and actions</a:t>
            </a:r>
          </a:p>
        </p:txBody>
      </p:sp>
      <p:pic>
        <p:nvPicPr>
          <p:cNvPr id="10242" name="Picture 2">
            <a:extLst>
              <a:ext uri="{FF2B5EF4-FFF2-40B4-BE49-F238E27FC236}">
                <a16:creationId xmlns:a16="http://schemas.microsoft.com/office/drawing/2014/main" id="{879AA14C-9BBE-3C02-83C2-EE9F5D095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568" y="3001115"/>
            <a:ext cx="5803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3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Reinforcement learning: examples</a:t>
            </a:r>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160289" y="3538998"/>
            <a:ext cx="5406793" cy="3101983"/>
          </a:xfrm>
        </p:spPr>
        <p:txBody>
          <a:bodyPr/>
          <a:lstStyle/>
          <a:p>
            <a:r>
              <a:rPr lang="en-GB" b="1" dirty="0"/>
              <a:t>In real life: </a:t>
            </a:r>
            <a:r>
              <a:rPr lang="en-GB" dirty="0"/>
              <a:t>any of the learned features of behaviour of a human being</a:t>
            </a:r>
          </a:p>
          <a:p>
            <a:endParaRPr lang="en-GB" dirty="0"/>
          </a:p>
          <a:p>
            <a:r>
              <a:rPr lang="en-GB" b="1" dirty="0"/>
              <a:t>For computers: </a:t>
            </a:r>
            <a:r>
              <a:rPr lang="en-GB" dirty="0"/>
              <a:t>bots and rivals in video games</a:t>
            </a:r>
            <a:r>
              <a:rPr lang="en-GB" b="1" dirty="0"/>
              <a:t> </a:t>
            </a:r>
          </a:p>
        </p:txBody>
      </p:sp>
      <p:pic>
        <p:nvPicPr>
          <p:cNvPr id="12290" name="Picture 2">
            <a:extLst>
              <a:ext uri="{FF2B5EF4-FFF2-40B4-BE49-F238E27FC236}">
                <a16:creationId xmlns:a16="http://schemas.microsoft.com/office/drawing/2014/main" id="{43411FD9-D52E-2482-BDE2-11DFD0AE6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082" y="3151163"/>
            <a:ext cx="6329082" cy="280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9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I</a:t>
            </a:r>
            <a:r>
              <a:rPr lang="en-FR" dirty="0"/>
              <a:t>nverse Reinforcement learning</a:t>
            </a:r>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160289" y="3538998"/>
            <a:ext cx="5406793" cy="3101983"/>
          </a:xfrm>
        </p:spPr>
        <p:txBody>
          <a:bodyPr/>
          <a:lstStyle/>
          <a:p>
            <a:r>
              <a:rPr lang="en-GB" b="1" dirty="0"/>
              <a:t>Inverse RL</a:t>
            </a:r>
            <a:r>
              <a:rPr lang="en-GB" dirty="0"/>
              <a:t>: learning a policy based on demonstrations of correct/incorrect </a:t>
            </a:r>
            <a:r>
              <a:rPr lang="en-GB" dirty="0" err="1"/>
              <a:t>behavior</a:t>
            </a:r>
            <a:endParaRPr lang="en-GB" dirty="0"/>
          </a:p>
          <a:p>
            <a:endParaRPr lang="en-GB" b="1" dirty="0"/>
          </a:p>
          <a:p>
            <a:r>
              <a:rPr lang="en-GB" b="1" dirty="0"/>
              <a:t>Example</a:t>
            </a:r>
            <a:r>
              <a:rPr lang="en-GB" dirty="0"/>
              <a:t>: avoiding obstacles by small autonomous vehicles</a:t>
            </a:r>
            <a:endParaRPr lang="en-GB" b="1" dirty="0"/>
          </a:p>
        </p:txBody>
      </p:sp>
      <p:pic>
        <p:nvPicPr>
          <p:cNvPr id="4" name="Picture 3" descr="A drone flying over trees&#10;&#10;Description automatically generated with low confidence">
            <a:extLst>
              <a:ext uri="{FF2B5EF4-FFF2-40B4-BE49-F238E27FC236}">
                <a16:creationId xmlns:a16="http://schemas.microsoft.com/office/drawing/2014/main" id="{57F207CC-ABB0-5C30-8EB0-11157C033D31}"/>
              </a:ext>
            </a:extLst>
          </p:cNvPr>
          <p:cNvPicPr>
            <a:picLocks noChangeAspect="1"/>
          </p:cNvPicPr>
          <p:nvPr/>
        </p:nvPicPr>
        <p:blipFill>
          <a:blip r:embed="rId2"/>
          <a:stretch>
            <a:fillRect/>
          </a:stretch>
        </p:blipFill>
        <p:spPr>
          <a:xfrm>
            <a:off x="6096000" y="3268346"/>
            <a:ext cx="5310841" cy="2455483"/>
          </a:xfrm>
          <a:prstGeom prst="rect">
            <a:avLst/>
          </a:prstGeom>
        </p:spPr>
      </p:pic>
    </p:spTree>
    <p:extLst>
      <p:ext uri="{BB962C8B-B14F-4D97-AF65-F5344CB8AC3E}">
        <p14:creationId xmlns:p14="http://schemas.microsoft.com/office/powerpoint/2010/main" val="109271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Designing a learning system</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11444523" cy="3897781"/>
          </a:xfrm>
        </p:spPr>
        <p:txBody>
          <a:bodyPr/>
          <a:lstStyle/>
          <a:p>
            <a:r>
              <a:rPr lang="en-GB" dirty="0"/>
              <a:t>Choose the training experience/data</a:t>
            </a:r>
          </a:p>
          <a:p>
            <a:r>
              <a:rPr lang="en-GB" dirty="0"/>
              <a:t>Choose exactly what is to be learned: </a:t>
            </a:r>
            <a:r>
              <a:rPr lang="en-GB" b="1" dirty="0"/>
              <a:t>the target function </a:t>
            </a:r>
          </a:p>
          <a:p>
            <a:r>
              <a:rPr lang="en-GB" dirty="0"/>
              <a:t>Choose how to represent the target function </a:t>
            </a:r>
          </a:p>
          <a:p>
            <a:r>
              <a:rPr lang="en-GB" dirty="0"/>
              <a:t>Choose a learning algorithm to infer the target function from the experience</a:t>
            </a:r>
            <a:endParaRPr lang="en-GB" b="1" dirty="0"/>
          </a:p>
        </p:txBody>
      </p:sp>
    </p:spTree>
    <p:extLst>
      <p:ext uri="{BB962C8B-B14F-4D97-AF65-F5344CB8AC3E}">
        <p14:creationId xmlns:p14="http://schemas.microsoft.com/office/powerpoint/2010/main" val="1296666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ML algorithms: classification</a:t>
            </a:r>
            <a:endParaRPr lang="en-FR" dirty="0"/>
          </a:p>
        </p:txBody>
      </p:sp>
      <p:sp>
        <p:nvSpPr>
          <p:cNvPr id="4" name="Content Placeholder 3">
            <a:extLst>
              <a:ext uri="{FF2B5EF4-FFF2-40B4-BE49-F238E27FC236}">
                <a16:creationId xmlns:a16="http://schemas.microsoft.com/office/drawing/2014/main" id="{0368D542-6844-A8BA-9E41-EB073911A203}"/>
              </a:ext>
            </a:extLst>
          </p:cNvPr>
          <p:cNvSpPr>
            <a:spLocks noGrp="1"/>
          </p:cNvSpPr>
          <p:nvPr>
            <p:ph idx="1"/>
          </p:nvPr>
        </p:nvSpPr>
        <p:spPr/>
        <p:txBody>
          <a:bodyPr>
            <a:normAutofit/>
          </a:bodyPr>
          <a:lstStyle/>
          <a:p>
            <a:r>
              <a:rPr lang="en-GB" b="1" dirty="0"/>
              <a:t>Logistic Regression</a:t>
            </a:r>
          </a:p>
          <a:p>
            <a:pPr marL="0" indent="0">
              <a:buNone/>
            </a:pPr>
            <a:r>
              <a:rPr lang="en-GB" dirty="0"/>
              <a:t>Logistic regression is a calculation used to predict a binary outcome</a:t>
            </a:r>
          </a:p>
          <a:p>
            <a:pPr marL="0" indent="0">
              <a:buNone/>
            </a:pPr>
            <a:r>
              <a:rPr lang="en-GB" dirty="0"/>
              <a:t>Independent variables are </a:t>
            </a:r>
            <a:r>
              <a:rPr lang="en-GB" dirty="0" err="1"/>
              <a:t>analyzed</a:t>
            </a:r>
            <a:r>
              <a:rPr lang="en-GB" dirty="0"/>
              <a:t> to determine the binary outcome with the results falling into one of two categories. The independent variables can be categorical or numeric, but the dependent variable is always categorical. </a:t>
            </a:r>
          </a:p>
          <a:p>
            <a:pPr marL="0" indent="0">
              <a:buNone/>
            </a:pPr>
            <a:r>
              <a:rPr lang="en-GB" dirty="0"/>
              <a:t>Written like this: </a:t>
            </a:r>
            <a:r>
              <a:rPr lang="en-GB" dirty="0">
                <a:latin typeface="Arial" panose="020B0604020202020204" pitchFamily="34" charset="0"/>
                <a:cs typeface="Arial" panose="020B0604020202020204" pitchFamily="34" charset="0"/>
              </a:rPr>
              <a:t>P(Y=1|X) </a:t>
            </a:r>
            <a:r>
              <a:rPr lang="en-GB" dirty="0">
                <a:cs typeface="Arial" panose="020B0604020202020204" pitchFamily="34" charset="0"/>
              </a:rPr>
              <a:t>or</a:t>
            </a:r>
            <a:r>
              <a:rPr lang="en-GB" dirty="0">
                <a:latin typeface="Arial" panose="020B0604020202020204" pitchFamily="34" charset="0"/>
                <a:cs typeface="Arial" panose="020B0604020202020204" pitchFamily="34" charset="0"/>
              </a:rPr>
              <a:t> P(Y=0|X)</a:t>
            </a:r>
          </a:p>
          <a:p>
            <a:pPr marL="0" indent="0">
              <a:buNone/>
            </a:pPr>
            <a:r>
              <a:rPr lang="en-GB" dirty="0"/>
              <a:t>It calculates the probability of dependent variable Y, given independent variable X. </a:t>
            </a:r>
          </a:p>
          <a:p>
            <a:endParaRPr lang="en-FR" dirty="0"/>
          </a:p>
        </p:txBody>
      </p:sp>
    </p:spTree>
    <p:extLst>
      <p:ext uri="{BB962C8B-B14F-4D97-AF65-F5344CB8AC3E}">
        <p14:creationId xmlns:p14="http://schemas.microsoft.com/office/powerpoint/2010/main" val="3937580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ML algorithms: classification</a:t>
            </a:r>
            <a:endParaRPr lang="en-FR" dirty="0"/>
          </a:p>
        </p:txBody>
      </p:sp>
      <p:sp>
        <p:nvSpPr>
          <p:cNvPr id="4" name="Content Placeholder 3">
            <a:extLst>
              <a:ext uri="{FF2B5EF4-FFF2-40B4-BE49-F238E27FC236}">
                <a16:creationId xmlns:a16="http://schemas.microsoft.com/office/drawing/2014/main" id="{0368D542-6844-A8BA-9E41-EB073911A203}"/>
              </a:ext>
            </a:extLst>
          </p:cNvPr>
          <p:cNvSpPr>
            <a:spLocks noGrp="1"/>
          </p:cNvSpPr>
          <p:nvPr>
            <p:ph idx="1"/>
          </p:nvPr>
        </p:nvSpPr>
        <p:spPr/>
        <p:txBody>
          <a:bodyPr>
            <a:normAutofit/>
          </a:bodyPr>
          <a:lstStyle/>
          <a:p>
            <a:r>
              <a:rPr lang="en-GB" b="1" dirty="0"/>
              <a:t>Naive Bayes</a:t>
            </a:r>
          </a:p>
          <a:p>
            <a:pPr marL="0" indent="0">
              <a:buNone/>
            </a:pPr>
            <a:r>
              <a:rPr lang="en-GB" b="0" i="0" dirty="0">
                <a:solidFill>
                  <a:schemeClr val="tx1"/>
                </a:solidFill>
                <a:effectLst/>
              </a:rPr>
              <a:t>Naive Bayes calculates the possibility of whether a data point belongs within a certain category or does not. </a:t>
            </a:r>
          </a:p>
          <a:p>
            <a:pPr marL="0" indent="0">
              <a:buNone/>
            </a:pPr>
            <a:r>
              <a:rPr lang="en-GB" dirty="0">
                <a:solidFill>
                  <a:schemeClr val="tx1"/>
                </a:solidFill>
              </a:rPr>
              <a:t>To decide whether or not a sample B belongs to any given category A you need to calculate:</a:t>
            </a:r>
            <a:endParaRPr lang="en-FR" dirty="0">
              <a:solidFill>
                <a:schemeClr val="tx1"/>
              </a:solidFill>
            </a:endParaRPr>
          </a:p>
        </p:txBody>
      </p:sp>
      <p:pic>
        <p:nvPicPr>
          <p:cNvPr id="5" name="Picture 4" descr="Text&#10;&#10;Description automatically generated">
            <a:extLst>
              <a:ext uri="{FF2B5EF4-FFF2-40B4-BE49-F238E27FC236}">
                <a16:creationId xmlns:a16="http://schemas.microsoft.com/office/drawing/2014/main" id="{3623381A-A019-0F41-75B1-C6156C284F7C}"/>
              </a:ext>
            </a:extLst>
          </p:cNvPr>
          <p:cNvPicPr>
            <a:picLocks noChangeAspect="1"/>
          </p:cNvPicPr>
          <p:nvPr/>
        </p:nvPicPr>
        <p:blipFill>
          <a:blip r:embed="rId2"/>
          <a:stretch>
            <a:fillRect/>
          </a:stretch>
        </p:blipFill>
        <p:spPr>
          <a:xfrm>
            <a:off x="4515970" y="4417023"/>
            <a:ext cx="3160059" cy="962547"/>
          </a:xfrm>
          <a:prstGeom prst="rect">
            <a:avLst/>
          </a:prstGeom>
        </p:spPr>
      </p:pic>
    </p:spTree>
    <p:extLst>
      <p:ext uri="{BB962C8B-B14F-4D97-AF65-F5344CB8AC3E}">
        <p14:creationId xmlns:p14="http://schemas.microsoft.com/office/powerpoint/2010/main" val="2231438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79DA-7077-9307-808A-51F5FC35C8EB}"/>
              </a:ext>
            </a:extLst>
          </p:cNvPr>
          <p:cNvSpPr>
            <a:spLocks noGrp="1"/>
          </p:cNvSpPr>
          <p:nvPr>
            <p:ph type="title"/>
          </p:nvPr>
        </p:nvSpPr>
        <p:spPr/>
        <p:txBody>
          <a:bodyPr/>
          <a:lstStyle/>
          <a:p>
            <a:r>
              <a:rPr lang="en-FR" dirty="0"/>
              <a:t>What is AI?</a:t>
            </a:r>
          </a:p>
        </p:txBody>
      </p:sp>
      <p:sp>
        <p:nvSpPr>
          <p:cNvPr id="3" name="Content Placeholder 2">
            <a:extLst>
              <a:ext uri="{FF2B5EF4-FFF2-40B4-BE49-F238E27FC236}">
                <a16:creationId xmlns:a16="http://schemas.microsoft.com/office/drawing/2014/main" id="{99973695-7C89-35BF-7477-4492361B8911}"/>
              </a:ext>
            </a:extLst>
          </p:cNvPr>
          <p:cNvSpPr>
            <a:spLocks noGrp="1"/>
          </p:cNvSpPr>
          <p:nvPr>
            <p:ph idx="1"/>
          </p:nvPr>
        </p:nvSpPr>
        <p:spPr>
          <a:xfrm>
            <a:off x="1511436" y="2638044"/>
            <a:ext cx="9169127" cy="3751605"/>
          </a:xfrm>
        </p:spPr>
        <p:txBody>
          <a:bodyPr>
            <a:normAutofit/>
          </a:bodyPr>
          <a:lstStyle/>
          <a:p>
            <a:r>
              <a:rPr lang="en-GB" sz="2400" b="0" i="0" dirty="0">
                <a:solidFill>
                  <a:srgbClr val="202122"/>
                </a:solidFill>
                <a:effectLst/>
                <a:latin typeface="Arial" panose="020B0604020202020204" pitchFamily="34" charset="0"/>
              </a:rPr>
              <a:t>An ability – perceiving, synthesizing, and inferring information – demonstrated by machines, as opposed to intelligence displayed by non-human animals and humans. </a:t>
            </a:r>
          </a:p>
          <a:p>
            <a:r>
              <a:rPr lang="en-GB" sz="2400" b="0" i="0" dirty="0">
                <a:solidFill>
                  <a:srgbClr val="202122"/>
                </a:solidFill>
                <a:effectLst/>
                <a:latin typeface="Arial" panose="020B0604020202020204" pitchFamily="34" charset="0"/>
              </a:rPr>
              <a:t>Example tasks – speech recognition, computer vision, translation between (natural) languages, object detection, clusterization, dimensionality reduction, recommendation systems, automated decision-making, etc.</a:t>
            </a:r>
            <a:endParaRPr lang="en-FR" sz="2400" dirty="0"/>
          </a:p>
        </p:txBody>
      </p:sp>
    </p:spTree>
    <p:extLst>
      <p:ext uri="{BB962C8B-B14F-4D97-AF65-F5344CB8AC3E}">
        <p14:creationId xmlns:p14="http://schemas.microsoft.com/office/powerpoint/2010/main" val="133041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ML algorithms: classification</a:t>
            </a:r>
            <a:endParaRPr lang="en-FR" dirty="0"/>
          </a:p>
        </p:txBody>
      </p:sp>
      <p:sp>
        <p:nvSpPr>
          <p:cNvPr id="4" name="Content Placeholder 3">
            <a:extLst>
              <a:ext uri="{FF2B5EF4-FFF2-40B4-BE49-F238E27FC236}">
                <a16:creationId xmlns:a16="http://schemas.microsoft.com/office/drawing/2014/main" id="{0368D542-6844-A8BA-9E41-EB073911A203}"/>
              </a:ext>
            </a:extLst>
          </p:cNvPr>
          <p:cNvSpPr>
            <a:spLocks noGrp="1"/>
          </p:cNvSpPr>
          <p:nvPr>
            <p:ph idx="1"/>
          </p:nvPr>
        </p:nvSpPr>
        <p:spPr>
          <a:xfrm>
            <a:off x="604042" y="2928089"/>
            <a:ext cx="5110958" cy="3101983"/>
          </a:xfrm>
        </p:spPr>
        <p:txBody>
          <a:bodyPr>
            <a:normAutofit/>
          </a:bodyPr>
          <a:lstStyle/>
          <a:p>
            <a:r>
              <a:rPr lang="en-GB" b="1" dirty="0"/>
              <a:t>Decision Trees</a:t>
            </a:r>
          </a:p>
          <a:p>
            <a:pPr marL="0" indent="0">
              <a:buNone/>
            </a:pPr>
            <a:r>
              <a:rPr lang="en-GB" b="0" i="0" dirty="0">
                <a:solidFill>
                  <a:schemeClr val="tx1"/>
                </a:solidFill>
                <a:effectLst/>
              </a:rPr>
              <a:t>Decision Trees (DTs) are a non-parametric supervised learning method used for </a:t>
            </a:r>
            <a:r>
              <a:rPr lang="en-GB" b="1" i="0" dirty="0">
                <a:solidFill>
                  <a:schemeClr val="tx1"/>
                </a:solidFill>
                <a:effectLst/>
              </a:rPr>
              <a:t>classification and regression</a:t>
            </a:r>
            <a:r>
              <a:rPr lang="en-GB" b="0" i="0" dirty="0">
                <a:solidFill>
                  <a:schemeClr val="tx1"/>
                </a:solidFill>
                <a:effectLst/>
              </a:rPr>
              <a:t>. The goal is to create a model that predicts the value of a target variable by learning simple decision rules inferred from the data features. A tree can be seen as a piecewise constant approximation.</a:t>
            </a:r>
            <a:endParaRPr lang="en-FR" dirty="0">
              <a:solidFill>
                <a:schemeClr val="tx1"/>
              </a:solidFill>
            </a:endParaRPr>
          </a:p>
        </p:txBody>
      </p:sp>
      <p:pic>
        <p:nvPicPr>
          <p:cNvPr id="18434" name="Picture 2">
            <a:extLst>
              <a:ext uri="{FF2B5EF4-FFF2-40B4-BE49-F238E27FC236}">
                <a16:creationId xmlns:a16="http://schemas.microsoft.com/office/drawing/2014/main" id="{E52EFC21-94B2-E66B-3DD9-75CC3468A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581" y="2369103"/>
            <a:ext cx="5666658" cy="421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71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ML algorithms: regression</a:t>
            </a:r>
            <a:endParaRPr lang="en-FR" dirty="0"/>
          </a:p>
        </p:txBody>
      </p:sp>
      <p:sp>
        <p:nvSpPr>
          <p:cNvPr id="4" name="Content Placeholder 3">
            <a:extLst>
              <a:ext uri="{FF2B5EF4-FFF2-40B4-BE49-F238E27FC236}">
                <a16:creationId xmlns:a16="http://schemas.microsoft.com/office/drawing/2014/main" id="{0368D542-6844-A8BA-9E41-EB073911A203}"/>
              </a:ext>
            </a:extLst>
          </p:cNvPr>
          <p:cNvSpPr>
            <a:spLocks noGrp="1"/>
          </p:cNvSpPr>
          <p:nvPr>
            <p:ph idx="1"/>
          </p:nvPr>
        </p:nvSpPr>
        <p:spPr>
          <a:xfrm>
            <a:off x="388889" y="3041456"/>
            <a:ext cx="5379899" cy="3101983"/>
          </a:xfrm>
        </p:spPr>
        <p:txBody>
          <a:bodyPr>
            <a:normAutofit/>
          </a:bodyPr>
          <a:lstStyle/>
          <a:p>
            <a:r>
              <a:rPr lang="en-GB" b="1" dirty="0"/>
              <a:t>Linear Regression</a:t>
            </a:r>
          </a:p>
          <a:p>
            <a:r>
              <a:rPr lang="en-GB" dirty="0">
                <a:solidFill>
                  <a:schemeClr val="tx1"/>
                </a:solidFill>
              </a:rPr>
              <a:t>O</a:t>
            </a:r>
            <a:r>
              <a:rPr lang="en-GB" b="0" i="0" dirty="0">
                <a:solidFill>
                  <a:schemeClr val="tx1"/>
                </a:solidFill>
                <a:effectLst/>
              </a:rPr>
              <a:t>ne of the most-used regression algorithms in Machine Learning. </a:t>
            </a:r>
          </a:p>
          <a:p>
            <a:r>
              <a:rPr lang="en-GB" b="0" i="0" dirty="0">
                <a:solidFill>
                  <a:schemeClr val="tx1"/>
                </a:solidFill>
                <a:effectLst/>
              </a:rPr>
              <a:t>Linear regression algorithm is used if the labels are continuous, like the number of flights daily from an airport, etc. The representation of linear regression is y = b*x + c.</a:t>
            </a:r>
            <a:endParaRPr lang="en-FR" dirty="0">
              <a:solidFill>
                <a:schemeClr val="tx1"/>
              </a:solidFill>
            </a:endParaRPr>
          </a:p>
        </p:txBody>
      </p:sp>
      <p:pic>
        <p:nvPicPr>
          <p:cNvPr id="19458" name="Picture 2">
            <a:extLst>
              <a:ext uri="{FF2B5EF4-FFF2-40B4-BE49-F238E27FC236}">
                <a16:creationId xmlns:a16="http://schemas.microsoft.com/office/drawing/2014/main" id="{E4CD397D-A8DF-270B-D9EB-82C730E65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365" y="2462695"/>
            <a:ext cx="3815588" cy="381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24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ML algorithms: regression</a:t>
            </a:r>
            <a:endParaRPr lang="en-FR" dirty="0"/>
          </a:p>
        </p:txBody>
      </p:sp>
      <p:sp>
        <p:nvSpPr>
          <p:cNvPr id="4" name="Content Placeholder 3">
            <a:extLst>
              <a:ext uri="{FF2B5EF4-FFF2-40B4-BE49-F238E27FC236}">
                <a16:creationId xmlns:a16="http://schemas.microsoft.com/office/drawing/2014/main" id="{0368D542-6844-A8BA-9E41-EB073911A203}"/>
              </a:ext>
            </a:extLst>
          </p:cNvPr>
          <p:cNvSpPr>
            <a:spLocks noGrp="1"/>
          </p:cNvSpPr>
          <p:nvPr>
            <p:ph idx="1"/>
          </p:nvPr>
        </p:nvSpPr>
        <p:spPr>
          <a:xfrm>
            <a:off x="388889" y="3041456"/>
            <a:ext cx="5379899" cy="3101983"/>
          </a:xfrm>
        </p:spPr>
        <p:txBody>
          <a:bodyPr>
            <a:normAutofit/>
          </a:bodyPr>
          <a:lstStyle/>
          <a:p>
            <a:r>
              <a:rPr lang="en-GB" b="1" dirty="0"/>
              <a:t>Random forest</a:t>
            </a:r>
          </a:p>
          <a:p>
            <a:pPr marL="0" indent="0">
              <a:buNone/>
            </a:pPr>
            <a:r>
              <a:rPr lang="en-GB" dirty="0">
                <a:solidFill>
                  <a:schemeClr val="tx1"/>
                </a:solidFill>
              </a:rPr>
              <a:t>Random forest is also a widely-used algorithm for non-linear regression in Machine Learning. Unlike decision tree regression (single tree), a random forest uses multiple decision trees for predicting the output. Random data points are selected from the given dataset (say k data points are selected), and a decision tree is built with them via this algorithm. Several decision trees are then </a:t>
            </a:r>
            <a:r>
              <a:rPr lang="en-GB" dirty="0" err="1">
                <a:solidFill>
                  <a:schemeClr val="tx1"/>
                </a:solidFill>
              </a:rPr>
              <a:t>modeled</a:t>
            </a:r>
            <a:r>
              <a:rPr lang="en-GB" dirty="0">
                <a:solidFill>
                  <a:schemeClr val="tx1"/>
                </a:solidFill>
              </a:rPr>
              <a:t> that predict the value of any new data point. </a:t>
            </a:r>
            <a:endParaRPr lang="en-FR" dirty="0">
              <a:solidFill>
                <a:schemeClr val="tx1"/>
              </a:solidFill>
            </a:endParaRPr>
          </a:p>
        </p:txBody>
      </p:sp>
      <p:pic>
        <p:nvPicPr>
          <p:cNvPr id="21506" name="Picture 2">
            <a:extLst>
              <a:ext uri="{FF2B5EF4-FFF2-40B4-BE49-F238E27FC236}">
                <a16:creationId xmlns:a16="http://schemas.microsoft.com/office/drawing/2014/main" id="{09B74876-EF7E-F706-A089-0EA9CE00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360" y="2433918"/>
            <a:ext cx="5836751" cy="395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7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Deep learning</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11444523" cy="3897781"/>
          </a:xfrm>
        </p:spPr>
        <p:txBody>
          <a:bodyPr/>
          <a:lstStyle/>
          <a:p>
            <a:r>
              <a:rPr lang="en-GB" dirty="0"/>
              <a:t>Deep Learning is part of a family of machine learning methods based on </a:t>
            </a:r>
            <a:r>
              <a:rPr lang="en-GB" i="1" dirty="0"/>
              <a:t>Artificial Neural Networks</a:t>
            </a:r>
            <a:r>
              <a:rPr lang="en-GB" dirty="0"/>
              <a:t>. </a:t>
            </a:r>
          </a:p>
          <a:p>
            <a:r>
              <a:rPr lang="en-GB" dirty="0"/>
              <a:t>It is a class of ML algorithms that uses </a:t>
            </a:r>
            <a:r>
              <a:rPr lang="en-GB" b="1" dirty="0"/>
              <a:t>multiple layers </a:t>
            </a:r>
            <a:r>
              <a:rPr lang="en-GB" dirty="0"/>
              <a:t>to progressively extract higher-level features from the raw input. </a:t>
            </a:r>
          </a:p>
          <a:p>
            <a:pPr lvl="1"/>
            <a:r>
              <a:rPr lang="en-GB" dirty="0"/>
              <a:t>For example, in image processing, lower layers may identify edges, while higher layers may identify the concepts relevant to a human such as digits or letters or faces.</a:t>
            </a:r>
          </a:p>
          <a:p>
            <a:r>
              <a:rPr lang="en-GB" dirty="0"/>
              <a:t>Learning can be </a:t>
            </a:r>
            <a:r>
              <a:rPr lang="en-GB" i="1" dirty="0"/>
              <a:t>supervised</a:t>
            </a:r>
            <a:r>
              <a:rPr lang="en-GB" dirty="0"/>
              <a:t>, </a:t>
            </a:r>
            <a:r>
              <a:rPr lang="en-GB" i="1" dirty="0"/>
              <a:t>semi-supervised</a:t>
            </a:r>
            <a:r>
              <a:rPr lang="en-GB" dirty="0"/>
              <a:t> or </a:t>
            </a:r>
            <a:r>
              <a:rPr lang="en-GB" i="1" dirty="0"/>
              <a:t>unsupervised</a:t>
            </a:r>
            <a:r>
              <a:rPr lang="en-GB" dirty="0"/>
              <a:t>.</a:t>
            </a:r>
          </a:p>
          <a:p>
            <a:r>
              <a:rPr lang="en-GB" dirty="0"/>
              <a:t>Models can be used for classification, regression, data generation, dimensionality reduction, clusterization, etc.</a:t>
            </a:r>
          </a:p>
        </p:txBody>
      </p:sp>
    </p:spTree>
    <p:extLst>
      <p:ext uri="{BB962C8B-B14F-4D97-AF65-F5344CB8AC3E}">
        <p14:creationId xmlns:p14="http://schemas.microsoft.com/office/powerpoint/2010/main" val="1976459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a:xfrm>
            <a:off x="2213720" y="91481"/>
            <a:ext cx="7729728" cy="1188720"/>
          </a:xfrm>
        </p:spPr>
        <p:txBody>
          <a:bodyPr/>
          <a:lstStyle/>
          <a:p>
            <a:r>
              <a:rPr lang="en-GB" dirty="0"/>
              <a:t>From biological to </a:t>
            </a:r>
            <a:br>
              <a:rPr lang="en-GB" dirty="0"/>
            </a:br>
            <a:r>
              <a:rPr lang="en-GB" dirty="0"/>
              <a:t>artificial neurons</a:t>
            </a:r>
            <a:endParaRPr lang="en-FR" dirty="0"/>
          </a:p>
        </p:txBody>
      </p:sp>
      <p:pic>
        <p:nvPicPr>
          <p:cNvPr id="8" name="Picture 7">
            <a:extLst>
              <a:ext uri="{FF2B5EF4-FFF2-40B4-BE49-F238E27FC236}">
                <a16:creationId xmlns:a16="http://schemas.microsoft.com/office/drawing/2014/main" id="{6D1FC423-B4B9-C7B4-2C83-1CA02FE80251}"/>
              </a:ext>
            </a:extLst>
          </p:cNvPr>
          <p:cNvPicPr>
            <a:picLocks noChangeAspect="1"/>
          </p:cNvPicPr>
          <p:nvPr/>
        </p:nvPicPr>
        <p:blipFill rotWithShape="1">
          <a:blip r:embed="rId2">
            <a:extLst>
              <a:ext uri="{28A0092B-C50C-407E-A947-70E740481C1C}">
                <a14:useLocalDpi xmlns:a14="http://schemas.microsoft.com/office/drawing/2010/main" val="0"/>
              </a:ext>
            </a:extLst>
          </a:blip>
          <a:srcRect l="5659" t="19303" b="14515"/>
          <a:stretch/>
        </p:blipFill>
        <p:spPr>
          <a:xfrm>
            <a:off x="1032388" y="1490114"/>
            <a:ext cx="5046196" cy="2123984"/>
          </a:xfrm>
          <a:prstGeom prst="rect">
            <a:avLst/>
          </a:prstGeom>
        </p:spPr>
      </p:pic>
      <p:pic>
        <p:nvPicPr>
          <p:cNvPr id="9" name="Picture 4" descr="http://www.zerobio.com/central/actionpotential.jpg">
            <a:extLst>
              <a:ext uri="{FF2B5EF4-FFF2-40B4-BE49-F238E27FC236}">
                <a16:creationId xmlns:a16="http://schemas.microsoft.com/office/drawing/2014/main" id="{3AAA57C4-56A8-CAA5-CBA0-BC88B19D1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141" y="1412236"/>
            <a:ext cx="3268392" cy="335672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0AE4EDB-A8F8-3342-77D6-0F55DAAFDE6C}"/>
              </a:ext>
            </a:extLst>
          </p:cNvPr>
          <p:cNvGrpSpPr/>
          <p:nvPr/>
        </p:nvGrpSpPr>
        <p:grpSpPr>
          <a:xfrm>
            <a:off x="5472693" y="4877586"/>
            <a:ext cx="6308338" cy="1623882"/>
            <a:chOff x="5289131" y="4559778"/>
            <a:chExt cx="6308338" cy="1623882"/>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2BEC3A-5DF4-3D30-6974-C4A11154A325}"/>
                    </a:ext>
                  </a:extLst>
                </p:cNvPr>
                <p:cNvSpPr txBox="1"/>
                <p:nvPr/>
              </p:nvSpPr>
              <p:spPr>
                <a:xfrm>
                  <a:off x="5289131" y="4694923"/>
                  <a:ext cx="2375266"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E" b="0" i="1" smtClean="0">
                            <a:latin typeface="Cambria Math" panose="02040503050406030204" pitchFamily="18" charset="0"/>
                          </a:rPr>
                          <m:t>𝑦</m:t>
                        </m:r>
                        <m:r>
                          <a:rPr lang="en-BE" b="0" i="1" smtClean="0">
                            <a:latin typeface="Cambria Math" panose="02040503050406030204" pitchFamily="18" charset="0"/>
                          </a:rPr>
                          <m:t>=</m:t>
                        </m:r>
                        <m:r>
                          <a:rPr lang="en-BE" b="0" i="1" smtClean="0">
                            <a:latin typeface="Cambria Math" panose="02040503050406030204" pitchFamily="18" charset="0"/>
                            <a:ea typeface="Cambria Math" panose="02040503050406030204" pitchFamily="18" charset="0"/>
                          </a:rPr>
                          <m:t>𝜎</m:t>
                        </m:r>
                        <m:d>
                          <m:dPr>
                            <m:ctrlPr>
                              <a:rPr lang="en-BE" b="0" i="1" smtClean="0">
                                <a:latin typeface="Cambria Math" panose="02040503050406030204" pitchFamily="18" charset="0"/>
                                <a:ea typeface="Cambria Math" panose="02040503050406030204" pitchFamily="18" charset="0"/>
                              </a:rPr>
                            </m:ctrlPr>
                          </m:dPr>
                          <m:e>
                            <m:nary>
                              <m:naryPr>
                                <m:chr m:val="∑"/>
                                <m:limLoc m:val="subSup"/>
                                <m:ctrlPr>
                                  <a:rPr lang="en-BE" b="0" i="1" smtClean="0">
                                    <a:latin typeface="Cambria Math" panose="02040503050406030204" pitchFamily="18" charset="0"/>
                                    <a:ea typeface="Cambria Math" panose="02040503050406030204" pitchFamily="18" charset="0"/>
                                  </a:rPr>
                                </m:ctrlPr>
                              </m:naryPr>
                              <m:sub>
                                <m:r>
                                  <m:rPr>
                                    <m:brk m:alnAt="25"/>
                                  </m:rPr>
                                  <a:rPr lang="en-BE" b="0" i="1" smtClean="0">
                                    <a:latin typeface="Cambria Math" panose="02040503050406030204" pitchFamily="18" charset="0"/>
                                    <a:ea typeface="Cambria Math" panose="02040503050406030204" pitchFamily="18" charset="0"/>
                                  </a:rPr>
                                  <m:t>𝑖</m:t>
                                </m:r>
                                <m:r>
                                  <a:rPr lang="en-BE" b="0" i="1" smtClean="0">
                                    <a:latin typeface="Cambria Math" panose="02040503050406030204" pitchFamily="18" charset="0"/>
                                    <a:ea typeface="Cambria Math" panose="02040503050406030204" pitchFamily="18" charset="0"/>
                                  </a:rPr>
                                  <m:t>=1</m:t>
                                </m:r>
                              </m:sub>
                              <m:sup>
                                <m:r>
                                  <a:rPr lang="en-BE" b="0" i="1" smtClean="0">
                                    <a:latin typeface="Cambria Math" panose="02040503050406030204" pitchFamily="18" charset="0"/>
                                    <a:ea typeface="Cambria Math" panose="02040503050406030204" pitchFamily="18" charset="0"/>
                                  </a:rPr>
                                  <m:t>𝑁</m:t>
                                </m:r>
                              </m:sup>
                              <m:e>
                                <m:sSub>
                                  <m:sSubPr>
                                    <m:ctrlPr>
                                      <a:rPr lang="en-BE" b="0" i="1" smtClean="0">
                                        <a:latin typeface="Cambria Math" panose="02040503050406030204" pitchFamily="18" charset="0"/>
                                        <a:ea typeface="Cambria Math" panose="02040503050406030204" pitchFamily="18" charset="0"/>
                                      </a:rPr>
                                    </m:ctrlPr>
                                  </m:sSubPr>
                                  <m:e>
                                    <m:r>
                                      <a:rPr lang="en-BE" b="0" i="1" smtClean="0">
                                        <a:latin typeface="Cambria Math" panose="02040503050406030204" pitchFamily="18" charset="0"/>
                                        <a:ea typeface="Cambria Math" panose="02040503050406030204" pitchFamily="18" charset="0"/>
                                      </a:rPr>
                                      <m:t>𝑤</m:t>
                                    </m:r>
                                  </m:e>
                                  <m:sub>
                                    <m:r>
                                      <a:rPr lang="en-BE" b="0" i="1" smtClean="0">
                                        <a:latin typeface="Cambria Math" panose="02040503050406030204" pitchFamily="18" charset="0"/>
                                        <a:ea typeface="Cambria Math" panose="02040503050406030204" pitchFamily="18" charset="0"/>
                                      </a:rPr>
                                      <m:t>𝑖</m:t>
                                    </m:r>
                                  </m:sub>
                                </m:sSub>
                                <m:sSub>
                                  <m:sSubPr>
                                    <m:ctrlPr>
                                      <a:rPr lang="en-BE" b="0" i="1" smtClean="0">
                                        <a:latin typeface="Cambria Math" panose="02040503050406030204" pitchFamily="18" charset="0"/>
                                        <a:ea typeface="Cambria Math" panose="02040503050406030204" pitchFamily="18" charset="0"/>
                                      </a:rPr>
                                    </m:ctrlPr>
                                  </m:sSubPr>
                                  <m:e>
                                    <m:r>
                                      <a:rPr lang="en-BE" b="0" i="1" smtClean="0">
                                        <a:latin typeface="Cambria Math" panose="02040503050406030204" pitchFamily="18" charset="0"/>
                                        <a:ea typeface="Cambria Math" panose="02040503050406030204" pitchFamily="18" charset="0"/>
                                      </a:rPr>
                                      <m:t>𝑥</m:t>
                                    </m:r>
                                  </m:e>
                                  <m:sub>
                                    <m:r>
                                      <a:rPr lang="en-BE" b="0" i="1" smtClean="0">
                                        <a:latin typeface="Cambria Math" panose="02040503050406030204" pitchFamily="18" charset="0"/>
                                        <a:ea typeface="Cambria Math" panose="02040503050406030204" pitchFamily="18" charset="0"/>
                                      </a:rPr>
                                      <m:t>𝑖</m:t>
                                    </m:r>
                                  </m:sub>
                                </m:sSub>
                                <m:r>
                                  <a:rPr lang="en-BE" b="0" i="1" smtClean="0">
                                    <a:latin typeface="Cambria Math" panose="02040503050406030204" pitchFamily="18" charset="0"/>
                                    <a:ea typeface="Cambria Math" panose="02040503050406030204" pitchFamily="18" charset="0"/>
                                  </a:rPr>
                                  <m:t>+</m:t>
                                </m:r>
                                <m:r>
                                  <a:rPr lang="en-BE" b="0" i="1" smtClean="0">
                                    <a:latin typeface="Cambria Math" panose="02040503050406030204" pitchFamily="18" charset="0"/>
                                    <a:ea typeface="Cambria Math" panose="02040503050406030204" pitchFamily="18" charset="0"/>
                                  </a:rPr>
                                  <m:t>𝑏</m:t>
                                </m:r>
                              </m:e>
                            </m:nary>
                          </m:e>
                        </m:d>
                      </m:oMath>
                    </m:oMathPara>
                  </a14:m>
                  <a:endParaRPr lang="en-US" dirty="0"/>
                </a:p>
              </p:txBody>
            </p:sp>
          </mc:Choice>
          <mc:Fallback xmlns="">
            <p:sp>
              <p:nvSpPr>
                <p:cNvPr id="10255" name="TextBox 10254"/>
                <p:cNvSpPr txBox="1">
                  <a:spLocks noRot="1" noChangeAspect="1" noMove="1" noResize="1" noEditPoints="1" noAdjustHandles="1" noChangeArrowheads="1" noChangeShapeType="1" noTextEdit="1"/>
                </p:cNvSpPr>
                <p:nvPr/>
              </p:nvSpPr>
              <p:spPr>
                <a:xfrm>
                  <a:off x="5289131" y="4694923"/>
                  <a:ext cx="2375266" cy="622350"/>
                </a:xfrm>
                <a:prstGeom prst="rect">
                  <a:avLst/>
                </a:prstGeom>
                <a:blipFill>
                  <a:blip r:embed="rId4"/>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E06CFD6-B8CD-09BE-093C-12D9955859FB}"/>
                </a:ext>
              </a:extLst>
            </p:cNvPr>
            <p:cNvGrpSpPr/>
            <p:nvPr/>
          </p:nvGrpSpPr>
          <p:grpSpPr>
            <a:xfrm>
              <a:off x="7897567" y="4559778"/>
              <a:ext cx="3699902" cy="1623882"/>
              <a:chOff x="7897567" y="4559778"/>
              <a:chExt cx="3699902" cy="1623882"/>
            </a:xfrm>
          </p:grpSpPr>
          <p:grpSp>
            <p:nvGrpSpPr>
              <p:cNvPr id="13" name="Group 12">
                <a:extLst>
                  <a:ext uri="{FF2B5EF4-FFF2-40B4-BE49-F238E27FC236}">
                    <a16:creationId xmlns:a16="http://schemas.microsoft.com/office/drawing/2014/main" id="{FF9881BE-562E-F8AC-DBE6-7F923F266209}"/>
                  </a:ext>
                </a:extLst>
              </p:cNvPr>
              <p:cNvGrpSpPr/>
              <p:nvPr/>
            </p:nvGrpSpPr>
            <p:grpSpPr>
              <a:xfrm>
                <a:off x="7897567" y="4559778"/>
                <a:ext cx="2439634" cy="1623882"/>
                <a:chOff x="9663687" y="4449852"/>
                <a:chExt cx="2439634" cy="1623882"/>
              </a:xfrm>
            </p:grpSpPr>
            <p:pic>
              <p:nvPicPr>
                <p:cNvPr id="15" name="Picture 6" descr="Image result for sigmoid function">
                  <a:extLst>
                    <a:ext uri="{FF2B5EF4-FFF2-40B4-BE49-F238E27FC236}">
                      <a16:creationId xmlns:a16="http://schemas.microsoft.com/office/drawing/2014/main" id="{C267DA25-A13B-156C-58A8-AEB12B46A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3687" y="4449852"/>
                  <a:ext cx="2439634" cy="16238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0BD310-CFB7-FFB1-B1B9-B53FFD7F8321}"/>
                        </a:ext>
                      </a:extLst>
                    </p:cNvPr>
                    <p:cNvSpPr txBox="1"/>
                    <p:nvPr/>
                  </p:nvSpPr>
                  <p:spPr>
                    <a:xfrm>
                      <a:off x="11716106" y="5570997"/>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E" b="0" i="1" smtClean="0">
                                <a:latin typeface="Cambria Math" panose="02040503050406030204" pitchFamily="18" charset="0"/>
                              </a:rPr>
                              <m:t>𝑥</m:t>
                            </m:r>
                          </m:oMath>
                        </m:oMathPara>
                      </a14:m>
                      <a:endParaRPr lang="en-US" dirty="0"/>
                    </a:p>
                  </p:txBody>
                </p:sp>
              </mc:Choice>
              <mc:Fallback xmlns="">
                <p:sp>
                  <p:nvSpPr>
                    <p:cNvPr id="10258" name="TextBox 10257"/>
                    <p:cNvSpPr txBox="1">
                      <a:spLocks noRot="1" noChangeAspect="1" noMove="1" noResize="1" noEditPoints="1" noAdjustHandles="1" noChangeArrowheads="1" noChangeShapeType="1" noTextEdit="1"/>
                    </p:cNvSpPr>
                    <p:nvPr/>
                  </p:nvSpPr>
                  <p:spPr>
                    <a:xfrm>
                      <a:off x="11716106" y="5570997"/>
                      <a:ext cx="197746" cy="276999"/>
                    </a:xfrm>
                    <a:prstGeom prst="rect">
                      <a:avLst/>
                    </a:prstGeom>
                    <a:blipFill>
                      <a:blip r:embed="rId6"/>
                      <a:stretch>
                        <a:fillRect l="-12121" r="-9091"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72DC4D3-30A6-528F-2908-7AF3C5535838}"/>
                        </a:ext>
                      </a:extLst>
                    </p:cNvPr>
                    <p:cNvSpPr txBox="1"/>
                    <p:nvPr/>
                  </p:nvSpPr>
                  <p:spPr>
                    <a:xfrm>
                      <a:off x="10216977" y="4565104"/>
                      <a:ext cx="5296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r>
                                  <a:rPr lang="en-BE" b="0" i="1" smtClean="0">
                                    <a:latin typeface="Cambria Math" panose="02040503050406030204" pitchFamily="18" charset="0"/>
                                    <a:ea typeface="Cambria Math" panose="02040503050406030204" pitchFamily="18" charset="0"/>
                                  </a:rPr>
                                  <m:t>𝑥</m:t>
                                </m:r>
                              </m:e>
                            </m:d>
                          </m:oMath>
                        </m:oMathPara>
                      </a14:m>
                      <a:endParaRPr lang="en-US" dirty="0"/>
                    </a:p>
                  </p:txBody>
                </p:sp>
              </mc:Choice>
              <mc:Fallback xmlns="">
                <p:sp>
                  <p:nvSpPr>
                    <p:cNvPr id="10259" name="TextBox 10258"/>
                    <p:cNvSpPr txBox="1">
                      <a:spLocks noRot="1" noChangeAspect="1" noMove="1" noResize="1" noEditPoints="1" noAdjustHandles="1" noChangeArrowheads="1" noChangeShapeType="1" noTextEdit="1"/>
                    </p:cNvSpPr>
                    <p:nvPr/>
                  </p:nvSpPr>
                  <p:spPr>
                    <a:xfrm>
                      <a:off x="10216977" y="4565104"/>
                      <a:ext cx="529632" cy="276999"/>
                    </a:xfrm>
                    <a:prstGeom prst="rect">
                      <a:avLst/>
                    </a:prstGeom>
                    <a:blipFill>
                      <a:blip r:embed="rId7"/>
                      <a:stretch>
                        <a:fillRect l="-4598" b="-2222"/>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3C9B6F8E-72B7-F8BA-E38A-CA80FFCC6E88}"/>
                  </a:ext>
                </a:extLst>
              </p:cNvPr>
              <p:cNvSpPr txBox="1"/>
              <p:nvPr/>
            </p:nvSpPr>
            <p:spPr>
              <a:xfrm>
                <a:off x="9537290" y="5065667"/>
                <a:ext cx="2060179" cy="369332"/>
              </a:xfrm>
              <a:prstGeom prst="rect">
                <a:avLst/>
              </a:prstGeom>
              <a:noFill/>
            </p:spPr>
            <p:txBody>
              <a:bodyPr wrap="none" rtlCol="0">
                <a:spAutoFit/>
              </a:bodyPr>
              <a:lstStyle/>
              <a:p>
                <a:r>
                  <a:rPr lang="en-BE" dirty="0"/>
                  <a:t>activation function</a:t>
                </a:r>
                <a:endParaRPr lang="en-US" dirty="0"/>
              </a:p>
            </p:txBody>
          </p:sp>
        </p:grpSp>
      </p:grpSp>
      <p:grpSp>
        <p:nvGrpSpPr>
          <p:cNvPr id="18" name="Group 17">
            <a:extLst>
              <a:ext uri="{FF2B5EF4-FFF2-40B4-BE49-F238E27FC236}">
                <a16:creationId xmlns:a16="http://schemas.microsoft.com/office/drawing/2014/main" id="{74D2A36C-AC09-9C14-DC1E-9FC568E1792B}"/>
              </a:ext>
            </a:extLst>
          </p:cNvPr>
          <p:cNvGrpSpPr/>
          <p:nvPr/>
        </p:nvGrpSpPr>
        <p:grpSpPr>
          <a:xfrm>
            <a:off x="1446566" y="3696117"/>
            <a:ext cx="3453156" cy="2645681"/>
            <a:chOff x="1446566" y="3696117"/>
            <a:chExt cx="3453156" cy="2645681"/>
          </a:xfrm>
        </p:grpSpPr>
        <p:grpSp>
          <p:nvGrpSpPr>
            <p:cNvPr id="19" name="Group 18">
              <a:extLst>
                <a:ext uri="{FF2B5EF4-FFF2-40B4-BE49-F238E27FC236}">
                  <a16:creationId xmlns:a16="http://schemas.microsoft.com/office/drawing/2014/main" id="{60FB2FA4-C1C3-D220-0507-D10E66C5E4B6}"/>
                </a:ext>
              </a:extLst>
            </p:cNvPr>
            <p:cNvGrpSpPr/>
            <p:nvPr/>
          </p:nvGrpSpPr>
          <p:grpSpPr>
            <a:xfrm>
              <a:off x="1446566" y="4026939"/>
              <a:ext cx="2258759" cy="2314859"/>
              <a:chOff x="1446566" y="4026939"/>
              <a:chExt cx="2258759" cy="2314859"/>
            </a:xfrm>
          </p:grpSpPr>
          <p:grpSp>
            <p:nvGrpSpPr>
              <p:cNvPr id="23" name="Group 22">
                <a:extLst>
                  <a:ext uri="{FF2B5EF4-FFF2-40B4-BE49-F238E27FC236}">
                    <a16:creationId xmlns:a16="http://schemas.microsoft.com/office/drawing/2014/main" id="{78CD4587-C711-107E-FEEF-7470A36B6929}"/>
                  </a:ext>
                </a:extLst>
              </p:cNvPr>
              <p:cNvGrpSpPr/>
              <p:nvPr/>
            </p:nvGrpSpPr>
            <p:grpSpPr>
              <a:xfrm>
                <a:off x="1446566" y="4026939"/>
                <a:ext cx="2258759" cy="2314859"/>
                <a:chOff x="1446566" y="4026939"/>
                <a:chExt cx="2258759" cy="2314859"/>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8B9419-82A9-C56E-B91A-AADDFDA465AE}"/>
                        </a:ext>
                      </a:extLst>
                    </p:cNvPr>
                    <p:cNvSpPr txBox="1"/>
                    <p:nvPr/>
                  </p:nvSpPr>
                  <p:spPr>
                    <a:xfrm>
                      <a:off x="1875231" y="4154424"/>
                      <a:ext cx="331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BE" b="0" i="1" smtClean="0">
                                    <a:latin typeface="Cambria Math" panose="02040503050406030204" pitchFamily="18" charset="0"/>
                                  </a:rPr>
                                  <m:t>𝑤</m:t>
                                </m:r>
                              </m:e>
                              <m:sub>
                                <m:r>
                                  <a:rPr lang="en-BE" b="0" i="1" smtClean="0">
                                    <a:latin typeface="Cambria Math" panose="02040503050406030204" pitchFamily="18" charset="0"/>
                                  </a:rPr>
                                  <m:t>1</m:t>
                                </m:r>
                              </m:sub>
                            </m:sSub>
                          </m:oMath>
                        </m:oMathPara>
                      </a14:m>
                      <a:endParaRPr lang="en-US" dirty="0"/>
                    </a:p>
                  </p:txBody>
                </p:sp>
              </mc:Choice>
              <mc:Fallback xmlns="">
                <p:sp>
                  <p:nvSpPr>
                    <p:cNvPr id="10246" name="TextBox 10245"/>
                    <p:cNvSpPr txBox="1">
                      <a:spLocks noRot="1" noChangeAspect="1" noMove="1" noResize="1" noEditPoints="1" noAdjustHandles="1" noChangeArrowheads="1" noChangeShapeType="1" noTextEdit="1"/>
                    </p:cNvSpPr>
                    <p:nvPr/>
                  </p:nvSpPr>
                  <p:spPr>
                    <a:xfrm>
                      <a:off x="1875231" y="4154424"/>
                      <a:ext cx="331565" cy="276999"/>
                    </a:xfrm>
                    <a:prstGeom prst="rect">
                      <a:avLst/>
                    </a:prstGeom>
                    <a:blipFill>
                      <a:blip r:embed="rId8"/>
                      <a:stretch>
                        <a:fillRect l="-7407" r="-555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D0D5B1-0637-1ADC-CAFE-B425EA3AE850}"/>
                        </a:ext>
                      </a:extLst>
                    </p:cNvPr>
                    <p:cNvSpPr txBox="1"/>
                    <p:nvPr/>
                  </p:nvSpPr>
                  <p:spPr>
                    <a:xfrm>
                      <a:off x="1876455" y="4559778"/>
                      <a:ext cx="3368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BE" b="0" i="1" smtClean="0">
                                    <a:latin typeface="Cambria Math" panose="02040503050406030204" pitchFamily="18" charset="0"/>
                                  </a:rPr>
                                  <m:t>𝑤</m:t>
                                </m:r>
                              </m:e>
                              <m:sub>
                                <m:r>
                                  <a:rPr lang="en-BE" b="0" i="1" smtClean="0">
                                    <a:latin typeface="Cambria Math" panose="02040503050406030204" pitchFamily="18" charset="0"/>
                                  </a:rPr>
                                  <m:t>2</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876455" y="4559778"/>
                      <a:ext cx="336887" cy="276999"/>
                    </a:xfrm>
                    <a:prstGeom prst="rect">
                      <a:avLst/>
                    </a:prstGeom>
                    <a:blipFill>
                      <a:blip r:embed="rId9"/>
                      <a:stretch>
                        <a:fillRect l="-7273" r="-545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1F5C9A-9FEF-3593-D330-25F25BF52BDB}"/>
                        </a:ext>
                      </a:extLst>
                    </p:cNvPr>
                    <p:cNvSpPr txBox="1"/>
                    <p:nvPr/>
                  </p:nvSpPr>
                  <p:spPr>
                    <a:xfrm>
                      <a:off x="1886287" y="4935354"/>
                      <a:ext cx="3368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BE" b="0" i="1" smtClean="0">
                                    <a:latin typeface="Cambria Math" panose="02040503050406030204" pitchFamily="18" charset="0"/>
                                  </a:rPr>
                                  <m:t>𝑤</m:t>
                                </m:r>
                              </m:e>
                              <m:sub>
                                <m:r>
                                  <a:rPr lang="en-BE" b="0" i="1" smtClean="0">
                                    <a:latin typeface="Cambria Math" panose="02040503050406030204" pitchFamily="18" charset="0"/>
                                  </a:rPr>
                                  <m:t>3</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886287" y="4935354"/>
                      <a:ext cx="336887" cy="276999"/>
                    </a:xfrm>
                    <a:prstGeom prst="rect">
                      <a:avLst/>
                    </a:prstGeom>
                    <a:blipFill>
                      <a:blip r:embed="rId10"/>
                      <a:stretch>
                        <a:fillRect l="-7143" r="-5357"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C3529F-DC2D-2072-C575-7EF2ECD44CB5}"/>
                        </a:ext>
                      </a:extLst>
                    </p:cNvPr>
                    <p:cNvSpPr txBox="1"/>
                    <p:nvPr/>
                  </p:nvSpPr>
                  <p:spPr>
                    <a:xfrm>
                      <a:off x="1886286" y="5803267"/>
                      <a:ext cx="3696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BE" b="0" i="1" smtClean="0">
                                    <a:latin typeface="Cambria Math" panose="02040503050406030204" pitchFamily="18" charset="0"/>
                                  </a:rPr>
                                  <m:t>𝑤</m:t>
                                </m:r>
                              </m:e>
                              <m:sub>
                                <m:r>
                                  <a:rPr lang="en-BE" b="0" i="1" smtClean="0">
                                    <a:latin typeface="Cambria Math" panose="02040503050406030204" pitchFamily="18" charset="0"/>
                                  </a:rPr>
                                  <m:t>𝑁</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886286" y="5803267"/>
                      <a:ext cx="369652" cy="276999"/>
                    </a:xfrm>
                    <a:prstGeom prst="rect">
                      <a:avLst/>
                    </a:prstGeom>
                    <a:blipFill>
                      <a:blip r:embed="rId11"/>
                      <a:stretch>
                        <a:fillRect l="-6557" r="-491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B968D7-8C8D-F6E5-DDFA-0F7F7D8A1378}"/>
                        </a:ext>
                      </a:extLst>
                    </p:cNvPr>
                    <p:cNvSpPr txBox="1"/>
                    <p:nvPr/>
                  </p:nvSpPr>
                  <p:spPr>
                    <a:xfrm>
                      <a:off x="1488494" y="4026939"/>
                      <a:ext cx="22595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BE" sz="1400" b="0" i="1" smtClean="0">
                                    <a:latin typeface="Cambria Math" panose="02040503050406030204" pitchFamily="18" charset="0"/>
                                  </a:rPr>
                                  <m:t>𝑥</m:t>
                                </m:r>
                              </m:e>
                              <m:sub>
                                <m:r>
                                  <a:rPr lang="en-BE" sz="1400" b="0" i="1" smtClean="0">
                                    <a:latin typeface="Cambria Math" panose="02040503050406030204" pitchFamily="18" charset="0"/>
                                  </a:rPr>
                                  <m:t>1</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1488494" y="4026939"/>
                      <a:ext cx="225959" cy="215444"/>
                    </a:xfrm>
                    <a:prstGeom prst="rect">
                      <a:avLst/>
                    </a:prstGeom>
                    <a:blipFill>
                      <a:blip r:embed="rId12"/>
                      <a:stretch>
                        <a:fillRect l="-810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46F899-B979-E1D5-B19A-5A3785920CE8}"/>
                        </a:ext>
                      </a:extLst>
                    </p:cNvPr>
                    <p:cNvSpPr txBox="1"/>
                    <p:nvPr/>
                  </p:nvSpPr>
                  <p:spPr>
                    <a:xfrm>
                      <a:off x="1480142" y="4617960"/>
                      <a:ext cx="2301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BE" sz="1400" b="0" i="1" smtClean="0">
                                    <a:latin typeface="Cambria Math" panose="02040503050406030204" pitchFamily="18" charset="0"/>
                                  </a:rPr>
                                  <m:t>𝑥</m:t>
                                </m:r>
                              </m:e>
                              <m:sub>
                                <m:r>
                                  <a:rPr lang="en-BE" sz="1400" b="0" i="1" smtClean="0">
                                    <a:latin typeface="Cambria Math" panose="02040503050406030204" pitchFamily="18" charset="0"/>
                                  </a:rPr>
                                  <m:t>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1480142" y="4617960"/>
                      <a:ext cx="230128" cy="215444"/>
                    </a:xfrm>
                    <a:prstGeom prst="rect">
                      <a:avLst/>
                    </a:prstGeom>
                    <a:blipFill>
                      <a:blip r:embed="rId13"/>
                      <a:stretch>
                        <a:fillRect l="-1052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2AE50E7-6E01-9D0D-D938-052B29030B34}"/>
                        </a:ext>
                      </a:extLst>
                    </p:cNvPr>
                    <p:cNvSpPr txBox="1"/>
                    <p:nvPr/>
                  </p:nvSpPr>
                  <p:spPr>
                    <a:xfrm>
                      <a:off x="1480142" y="5208868"/>
                      <a:ext cx="2301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BE" sz="1400" b="0" i="1" smtClean="0">
                                    <a:latin typeface="Cambria Math" panose="02040503050406030204" pitchFamily="18" charset="0"/>
                                  </a:rPr>
                                  <m:t>𝑥</m:t>
                                </m:r>
                              </m:e>
                              <m:sub>
                                <m:r>
                                  <a:rPr lang="en-BE" sz="1400" b="0" i="1" smtClean="0">
                                    <a:latin typeface="Cambria Math" panose="02040503050406030204" pitchFamily="18" charset="0"/>
                                  </a:rPr>
                                  <m:t>3</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1480142" y="5208868"/>
                      <a:ext cx="230128" cy="215444"/>
                    </a:xfrm>
                    <a:prstGeom prst="rect">
                      <a:avLst/>
                    </a:prstGeom>
                    <a:blipFill>
                      <a:blip r:embed="rId14"/>
                      <a:stretch>
                        <a:fillRect l="-1052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90B670-B881-D528-B855-C540B1540E11}"/>
                        </a:ext>
                      </a:extLst>
                    </p:cNvPr>
                    <p:cNvSpPr txBox="1"/>
                    <p:nvPr/>
                  </p:nvSpPr>
                  <p:spPr>
                    <a:xfrm>
                      <a:off x="1462233" y="6063828"/>
                      <a:ext cx="2572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BE" sz="1400" b="0" i="1" smtClean="0">
                                    <a:latin typeface="Cambria Math" panose="02040503050406030204" pitchFamily="18" charset="0"/>
                                  </a:rPr>
                                  <m:t>𝑥</m:t>
                                </m:r>
                              </m:e>
                              <m:sub>
                                <m:r>
                                  <a:rPr lang="en-BE" sz="1400" b="0" i="1" smtClean="0">
                                    <a:latin typeface="Cambria Math" panose="02040503050406030204" pitchFamily="18" charset="0"/>
                                  </a:rPr>
                                  <m:t>𝑁</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62233" y="6063828"/>
                      <a:ext cx="257250" cy="215444"/>
                    </a:xfrm>
                    <a:prstGeom prst="rect">
                      <a:avLst/>
                    </a:prstGeom>
                    <a:blipFill>
                      <a:blip r:embed="rId15"/>
                      <a:stretch>
                        <a:fillRect l="-9524" b="-17143"/>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4E4D7E98-AF5F-CC09-90ED-AA919BBF11FE}"/>
                    </a:ext>
                  </a:extLst>
                </p:cNvPr>
                <p:cNvGrpSpPr/>
                <p:nvPr/>
              </p:nvGrpSpPr>
              <p:grpSpPr>
                <a:xfrm>
                  <a:off x="1446566" y="4037516"/>
                  <a:ext cx="2258759" cy="2304282"/>
                  <a:chOff x="1446566" y="4037516"/>
                  <a:chExt cx="2258759" cy="2304282"/>
                </a:xfrm>
              </p:grpSpPr>
              <p:grpSp>
                <p:nvGrpSpPr>
                  <p:cNvPr id="36" name="Group 35">
                    <a:extLst>
                      <a:ext uri="{FF2B5EF4-FFF2-40B4-BE49-F238E27FC236}">
                        <a16:creationId xmlns:a16="http://schemas.microsoft.com/office/drawing/2014/main" id="{691E8735-99E6-A0C4-31AB-CAFEF2217792}"/>
                      </a:ext>
                    </a:extLst>
                  </p:cNvPr>
                  <p:cNvGrpSpPr/>
                  <p:nvPr/>
                </p:nvGrpSpPr>
                <p:grpSpPr>
                  <a:xfrm>
                    <a:off x="1446566" y="4037516"/>
                    <a:ext cx="2258759" cy="2304282"/>
                    <a:chOff x="1446566" y="4037516"/>
                    <a:chExt cx="2258759" cy="2304282"/>
                  </a:xfrm>
                </p:grpSpPr>
                <p:cxnSp>
                  <p:nvCxnSpPr>
                    <p:cNvPr id="39" name="Straight Connector 38">
                      <a:extLst>
                        <a:ext uri="{FF2B5EF4-FFF2-40B4-BE49-F238E27FC236}">
                          <a16:creationId xmlns:a16="http://schemas.microsoft.com/office/drawing/2014/main" id="{91C23F3F-9D53-81E0-1BCF-62B8A181EC8A}"/>
                        </a:ext>
                      </a:extLst>
                    </p:cNvPr>
                    <p:cNvCxnSpPr>
                      <a:stCxn id="41" idx="5"/>
                      <a:endCxn id="45" idx="2"/>
                    </p:cNvCxnSpPr>
                    <p:nvPr/>
                  </p:nvCxnSpPr>
                  <p:spPr>
                    <a:xfrm>
                      <a:off x="1673160" y="4264110"/>
                      <a:ext cx="987689" cy="801558"/>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C9C3A6-AD22-A9D7-E74A-F526659AA619}"/>
                        </a:ext>
                      </a:extLst>
                    </p:cNvPr>
                    <p:cNvCxnSpPr>
                      <a:stCxn id="42" idx="6"/>
                      <a:endCxn id="45" idx="2"/>
                    </p:cNvCxnSpPr>
                    <p:nvPr/>
                  </p:nvCxnSpPr>
                  <p:spPr>
                    <a:xfrm>
                      <a:off x="1712037" y="4764645"/>
                      <a:ext cx="948812" cy="301023"/>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A034517-A293-C040-4EDB-5B774BD2A8C0}"/>
                        </a:ext>
                      </a:extLst>
                    </p:cNvPr>
                    <p:cNvSpPr/>
                    <p:nvPr/>
                  </p:nvSpPr>
                  <p:spPr>
                    <a:xfrm>
                      <a:off x="1446566" y="4037516"/>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6AAC421-CF85-1B32-B754-957E1DD81B60}"/>
                        </a:ext>
                      </a:extLst>
                    </p:cNvPr>
                    <p:cNvSpPr/>
                    <p:nvPr/>
                  </p:nvSpPr>
                  <p:spPr>
                    <a:xfrm>
                      <a:off x="1446566" y="4631909"/>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D2F3172-6CC1-2529-9B3E-7D881381CB76}"/>
                        </a:ext>
                      </a:extLst>
                    </p:cNvPr>
                    <p:cNvSpPr/>
                    <p:nvPr/>
                  </p:nvSpPr>
                  <p:spPr>
                    <a:xfrm>
                      <a:off x="1446566" y="5226302"/>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5288678-C8D7-43B2-5926-AAF097DF21DC}"/>
                        </a:ext>
                      </a:extLst>
                    </p:cNvPr>
                    <p:cNvSpPr/>
                    <p:nvPr/>
                  </p:nvSpPr>
                  <p:spPr>
                    <a:xfrm>
                      <a:off x="1446566" y="6076327"/>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B232CF5-8A90-8765-F320-2D9BC77DCAF1}"/>
                        </a:ext>
                      </a:extLst>
                    </p:cNvPr>
                    <p:cNvSpPr/>
                    <p:nvPr/>
                  </p:nvSpPr>
                  <p:spPr>
                    <a:xfrm>
                      <a:off x="2660849" y="4932932"/>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0BDB6F2D-85AE-EAE2-4254-0A72ED60D22E}"/>
                        </a:ext>
                      </a:extLst>
                    </p:cNvPr>
                    <p:cNvCxnSpPr>
                      <a:stCxn id="43" idx="6"/>
                      <a:endCxn id="45" idx="2"/>
                    </p:cNvCxnSpPr>
                    <p:nvPr/>
                  </p:nvCxnSpPr>
                  <p:spPr>
                    <a:xfrm flipV="1">
                      <a:off x="1712037" y="5065668"/>
                      <a:ext cx="948812" cy="293370"/>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9AD1B-F3A9-B579-97D8-E17E334958EE}"/>
                        </a:ext>
                      </a:extLst>
                    </p:cNvPr>
                    <p:cNvCxnSpPr>
                      <a:stCxn id="44" idx="7"/>
                      <a:endCxn id="45" idx="2"/>
                    </p:cNvCxnSpPr>
                    <p:nvPr/>
                  </p:nvCxnSpPr>
                  <p:spPr>
                    <a:xfrm flipV="1">
                      <a:off x="1673160" y="5065668"/>
                      <a:ext cx="987689" cy="1049536"/>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4CE931-1D80-BA81-7DF3-BBAE6236FBA4}"/>
                        </a:ext>
                      </a:extLst>
                    </p:cNvPr>
                    <p:cNvCxnSpPr>
                      <a:stCxn id="45" idx="6"/>
                    </p:cNvCxnSpPr>
                    <p:nvPr/>
                  </p:nvCxnSpPr>
                  <p:spPr>
                    <a:xfrm>
                      <a:off x="2926320" y="5065668"/>
                      <a:ext cx="779005" cy="0"/>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ADB26EB-082A-61C8-2330-986521756618}"/>
                        </a:ext>
                      </a:extLst>
                    </p:cNvPr>
                    <p:cNvSpPr txBox="1"/>
                    <p:nvPr/>
                  </p:nvSpPr>
                  <p:spPr>
                    <a:xfrm rot="5400000">
                      <a:off x="1515905" y="5599846"/>
                      <a:ext cx="314510" cy="369332"/>
                    </a:xfrm>
                    <a:prstGeom prst="rect">
                      <a:avLst/>
                    </a:prstGeom>
                    <a:noFill/>
                  </p:spPr>
                  <p:txBody>
                    <a:bodyPr wrap="none" rtlCol="0">
                      <a:spAutoFit/>
                    </a:bodyPr>
                    <a:lstStyle/>
                    <a:p>
                      <a:r>
                        <a:rPr lang="en-BE" dirty="0"/>
                        <a:t>...</a:t>
                      </a:r>
                      <a:endParaRPr lang="en-US" dirty="0"/>
                    </a:p>
                  </p:txBody>
                </p:sp>
              </p:grpSp>
              <p:sp>
                <p:nvSpPr>
                  <p:cNvPr id="37" name="Oval 36">
                    <a:extLst>
                      <a:ext uri="{FF2B5EF4-FFF2-40B4-BE49-F238E27FC236}">
                        <a16:creationId xmlns:a16="http://schemas.microsoft.com/office/drawing/2014/main" id="{3CAF8870-B718-8878-E7EE-F3DA7EB1E483}"/>
                      </a:ext>
                    </a:extLst>
                  </p:cNvPr>
                  <p:cNvSpPr/>
                  <p:nvPr/>
                </p:nvSpPr>
                <p:spPr>
                  <a:xfrm>
                    <a:off x="2287274" y="5519041"/>
                    <a:ext cx="265471" cy="265471"/>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43C44D2-14D6-C09A-4563-46556101303B}"/>
                      </a:ext>
                    </a:extLst>
                  </p:cNvPr>
                  <p:cNvCxnSpPr>
                    <a:stCxn id="37" idx="7"/>
                    <a:endCxn id="45" idx="3"/>
                  </p:cNvCxnSpPr>
                  <p:nvPr/>
                </p:nvCxnSpPr>
                <p:spPr>
                  <a:xfrm flipV="1">
                    <a:off x="2513868" y="5159526"/>
                    <a:ext cx="185858" cy="398392"/>
                  </a:xfrm>
                  <a:prstGeom prst="line">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1E520D-C03D-8DA5-097A-C8AF68A69778}"/>
                        </a:ext>
                      </a:extLst>
                    </p:cNvPr>
                    <p:cNvSpPr txBox="1"/>
                    <p:nvPr/>
                  </p:nvSpPr>
                  <p:spPr>
                    <a:xfrm>
                      <a:off x="2644836" y="5282738"/>
                      <a:ext cx="1974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E" i="1" smtClean="0">
                                <a:latin typeface="Cambria Math" panose="02040503050406030204" pitchFamily="18" charset="0"/>
                              </a:rPr>
                              <m:t>𝑏</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2644836" y="5282738"/>
                      <a:ext cx="197425" cy="276999"/>
                    </a:xfrm>
                    <a:prstGeom prst="rect">
                      <a:avLst/>
                    </a:prstGeom>
                    <a:blipFill>
                      <a:blip r:embed="rId16"/>
                      <a:stretch>
                        <a:fillRect l="-25000" r="-25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E5661B4-19C8-0AB1-A09A-F9116A434E21}"/>
                        </a:ext>
                      </a:extLst>
                    </p:cNvPr>
                    <p:cNvSpPr txBox="1"/>
                    <p:nvPr/>
                  </p:nvSpPr>
                  <p:spPr>
                    <a:xfrm>
                      <a:off x="3363995" y="4739087"/>
                      <a:ext cx="201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E" b="0" i="1" smtClean="0">
                                <a:latin typeface="Cambria Math" panose="02040503050406030204" pitchFamily="18" charset="0"/>
                              </a:rPr>
                              <m:t>𝑦</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363995" y="4739087"/>
                      <a:ext cx="201145" cy="276999"/>
                    </a:xfrm>
                    <a:prstGeom prst="rect">
                      <a:avLst/>
                    </a:prstGeom>
                    <a:blipFill>
                      <a:blip r:embed="rId17"/>
                      <a:stretch>
                        <a:fillRect l="-24242" r="-24242" b="-260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E4CAED-04D8-F568-78B8-822508785B43}"/>
                      </a:ext>
                    </a:extLst>
                  </p:cNvPr>
                  <p:cNvSpPr txBox="1"/>
                  <p:nvPr/>
                </p:nvSpPr>
                <p:spPr>
                  <a:xfrm>
                    <a:off x="2284398" y="5548052"/>
                    <a:ext cx="2869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E" sz="1400" i="1" smtClean="0">
                              <a:latin typeface="Cambria Math" panose="02040503050406030204" pitchFamily="18" charset="0"/>
                            </a:rPr>
                            <m:t>+</m:t>
                          </m:r>
                          <m:r>
                            <a:rPr lang="en-BE" sz="1400" b="0" i="1" smtClean="0">
                              <a:latin typeface="Cambria Math" panose="02040503050406030204" pitchFamily="18" charset="0"/>
                            </a:rPr>
                            <m:t>1</m:t>
                          </m:r>
                        </m:oMath>
                      </m:oMathPara>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2284398" y="5548052"/>
                    <a:ext cx="286938" cy="215444"/>
                  </a:xfrm>
                  <a:prstGeom prst="rect">
                    <a:avLst/>
                  </a:prstGeom>
                  <a:blipFill>
                    <a:blip r:embed="rId18"/>
                    <a:stretch>
                      <a:fillRect l="-12766" r="-10638" b="-11429"/>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6F168BC7-2A93-CE44-BB15-C5841A7C8A3A}"/>
                </a:ext>
              </a:extLst>
            </p:cNvPr>
            <p:cNvGrpSpPr/>
            <p:nvPr/>
          </p:nvGrpSpPr>
          <p:grpSpPr>
            <a:xfrm>
              <a:off x="3032663" y="3696117"/>
              <a:ext cx="1867059" cy="853772"/>
              <a:chOff x="4911157" y="3696117"/>
              <a:chExt cx="1867059" cy="853772"/>
            </a:xfrm>
          </p:grpSpPr>
          <p:sp>
            <p:nvSpPr>
              <p:cNvPr id="21" name="Down Arrow 20">
                <a:extLst>
                  <a:ext uri="{FF2B5EF4-FFF2-40B4-BE49-F238E27FC236}">
                    <a16:creationId xmlns:a16="http://schemas.microsoft.com/office/drawing/2014/main" id="{F115C438-0E5F-4AFA-55F6-C65442439C2A}"/>
                  </a:ext>
                </a:extLst>
              </p:cNvPr>
              <p:cNvSpPr/>
              <p:nvPr/>
            </p:nvSpPr>
            <p:spPr>
              <a:xfrm>
                <a:off x="4911157" y="3696117"/>
                <a:ext cx="567207" cy="853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5882C70-7265-5CAF-C959-9BA8D152557C}"/>
                  </a:ext>
                </a:extLst>
              </p:cNvPr>
              <p:cNvSpPr txBox="1"/>
              <p:nvPr/>
            </p:nvSpPr>
            <p:spPr>
              <a:xfrm>
                <a:off x="5530759" y="3820039"/>
                <a:ext cx="1247457"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BE" dirty="0"/>
                  <a:t>inspiration</a:t>
                </a:r>
                <a:endParaRPr lang="en-US" dirty="0"/>
              </a:p>
            </p:txBody>
          </p:sp>
        </p:grpSp>
      </p:grpSp>
    </p:spTree>
    <p:extLst>
      <p:ext uri="{BB962C8B-B14F-4D97-AF65-F5344CB8AC3E}">
        <p14:creationId xmlns:p14="http://schemas.microsoft.com/office/powerpoint/2010/main" val="383263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a:xfrm>
            <a:off x="2231136" y="199091"/>
            <a:ext cx="7729728" cy="1188720"/>
          </a:xfrm>
        </p:spPr>
        <p:txBody>
          <a:bodyPr/>
          <a:lstStyle/>
          <a:p>
            <a:r>
              <a:rPr lang="en-GB" dirty="0"/>
              <a:t>Activation functions</a:t>
            </a:r>
            <a:endParaRPr lang="en-FR" dirty="0"/>
          </a:p>
        </p:txBody>
      </p:sp>
      <p:pic>
        <p:nvPicPr>
          <p:cNvPr id="14338" name="Picture 2">
            <a:extLst>
              <a:ext uri="{FF2B5EF4-FFF2-40B4-BE49-F238E27FC236}">
                <a16:creationId xmlns:a16="http://schemas.microsoft.com/office/drawing/2014/main" id="{118AFD6B-99F6-F479-7603-636FBADBA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720" y="1589442"/>
            <a:ext cx="8176559" cy="506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88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Multilayer perceptron</a:t>
            </a:r>
            <a:endParaRPr lang="en-FR" dirty="0"/>
          </a:p>
        </p:txBody>
      </p:sp>
      <p:pic>
        <p:nvPicPr>
          <p:cNvPr id="3" name="Picture 2" descr="Image result for multilayer neural network">
            <a:extLst>
              <a:ext uri="{FF2B5EF4-FFF2-40B4-BE49-F238E27FC236}">
                <a16:creationId xmlns:a16="http://schemas.microsoft.com/office/drawing/2014/main" id="{ECEABF39-6387-B23B-102D-60B5410B5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970" y="2467891"/>
            <a:ext cx="6780059" cy="372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18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training</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11444523" cy="3897781"/>
          </a:xfrm>
        </p:spPr>
        <p:txBody>
          <a:bodyPr/>
          <a:lstStyle/>
          <a:p>
            <a:r>
              <a:rPr lang="en-GB" dirty="0"/>
              <a:t>Initialize weights "randomly"</a:t>
            </a:r>
          </a:p>
          <a:p>
            <a:r>
              <a:rPr lang="en-GB" dirty="0"/>
              <a:t>For all training epochs:</a:t>
            </a:r>
          </a:p>
          <a:p>
            <a:pPr lvl="1"/>
            <a:r>
              <a:rPr lang="en-GB" dirty="0"/>
              <a:t>for all input-output in training set</a:t>
            </a:r>
          </a:p>
          <a:p>
            <a:pPr lvl="2"/>
            <a:r>
              <a:rPr lang="en-GB" dirty="0"/>
              <a:t>using input, compute output (forward)</a:t>
            </a:r>
          </a:p>
          <a:p>
            <a:pPr lvl="2"/>
            <a:r>
              <a:rPr lang="en-GB" dirty="0"/>
              <a:t>compare computed output with training output: compute the </a:t>
            </a:r>
            <a:r>
              <a:rPr lang="en-GB" b="1" dirty="0"/>
              <a:t>loss function</a:t>
            </a:r>
            <a:endParaRPr lang="en-GB" dirty="0"/>
          </a:p>
          <a:p>
            <a:pPr lvl="2"/>
            <a:r>
              <a:rPr lang="en-GB" dirty="0"/>
              <a:t>adapt weights (backward) to improve output: </a:t>
            </a:r>
            <a:r>
              <a:rPr lang="en-GB" b="1" dirty="0"/>
              <a:t>backpropagation</a:t>
            </a:r>
            <a:endParaRPr lang="en-GB" dirty="0"/>
          </a:p>
          <a:p>
            <a:pPr lvl="1"/>
            <a:r>
              <a:rPr lang="en-GB" dirty="0"/>
              <a:t>if accuracy is good enough, stop</a:t>
            </a:r>
          </a:p>
          <a:p>
            <a:endParaRPr lang="en-GB" b="1" dirty="0"/>
          </a:p>
        </p:txBody>
      </p:sp>
    </p:spTree>
    <p:extLst>
      <p:ext uri="{BB962C8B-B14F-4D97-AF65-F5344CB8AC3E}">
        <p14:creationId xmlns:p14="http://schemas.microsoft.com/office/powerpoint/2010/main" val="1771260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Loss functions</a:t>
            </a:r>
            <a:endParaRPr lang="en-FR" dirty="0"/>
          </a:p>
        </p:txBody>
      </p:sp>
      <p:sp>
        <p:nvSpPr>
          <p:cNvPr id="4" name="Content Placeholder 3">
            <a:extLst>
              <a:ext uri="{FF2B5EF4-FFF2-40B4-BE49-F238E27FC236}">
                <a16:creationId xmlns:a16="http://schemas.microsoft.com/office/drawing/2014/main" id="{0B86CA0B-35AC-F0CA-F866-F8E728E74320}"/>
              </a:ext>
            </a:extLst>
          </p:cNvPr>
          <p:cNvSpPr>
            <a:spLocks noGrp="1"/>
          </p:cNvSpPr>
          <p:nvPr>
            <p:ph idx="1"/>
          </p:nvPr>
        </p:nvSpPr>
        <p:spPr/>
        <p:txBody>
          <a:bodyPr/>
          <a:lstStyle/>
          <a:p>
            <a:r>
              <a:rPr lang="en-FR" dirty="0"/>
              <a:t>Losses for </a:t>
            </a:r>
            <a:r>
              <a:rPr lang="en-FR" b="1" dirty="0"/>
              <a:t>classification</a:t>
            </a:r>
          </a:p>
          <a:p>
            <a:pPr lvl="1"/>
            <a:r>
              <a:rPr lang="en-FR" dirty="0"/>
              <a:t>Cross-entropy loss</a:t>
            </a:r>
          </a:p>
          <a:p>
            <a:pPr lvl="1"/>
            <a:endParaRPr lang="en-FR" dirty="0"/>
          </a:p>
          <a:p>
            <a:pPr lvl="1"/>
            <a:endParaRPr lang="en-FR" dirty="0"/>
          </a:p>
          <a:p>
            <a:pPr lvl="1"/>
            <a:endParaRPr lang="en-FR" dirty="0"/>
          </a:p>
          <a:p>
            <a:pPr lvl="1"/>
            <a:r>
              <a:rPr lang="en-FR" dirty="0"/>
              <a:t>Binary cross-entropy loss</a:t>
            </a:r>
          </a:p>
        </p:txBody>
      </p:sp>
      <p:pic>
        <p:nvPicPr>
          <p:cNvPr id="7" name="Picture 6" descr="A picture containing text, clock&#10;&#10;Description automatically generated">
            <a:extLst>
              <a:ext uri="{FF2B5EF4-FFF2-40B4-BE49-F238E27FC236}">
                <a16:creationId xmlns:a16="http://schemas.microsoft.com/office/drawing/2014/main" id="{540FA853-BB65-A432-42CE-DD908598318F}"/>
              </a:ext>
            </a:extLst>
          </p:cNvPr>
          <p:cNvPicPr>
            <a:picLocks noChangeAspect="1"/>
          </p:cNvPicPr>
          <p:nvPr/>
        </p:nvPicPr>
        <p:blipFill>
          <a:blip r:embed="rId2"/>
          <a:stretch>
            <a:fillRect/>
          </a:stretch>
        </p:blipFill>
        <p:spPr>
          <a:xfrm>
            <a:off x="2905137" y="3429000"/>
            <a:ext cx="3190863" cy="103953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87F58231-5274-933C-010E-D2B8F6C5656F}"/>
              </a:ext>
            </a:extLst>
          </p:cNvPr>
          <p:cNvPicPr>
            <a:picLocks noChangeAspect="1"/>
          </p:cNvPicPr>
          <p:nvPr/>
        </p:nvPicPr>
        <p:blipFill>
          <a:blip r:embed="rId3"/>
          <a:stretch>
            <a:fillRect/>
          </a:stretch>
        </p:blipFill>
        <p:spPr>
          <a:xfrm>
            <a:off x="2905137" y="4861942"/>
            <a:ext cx="5314246" cy="1039532"/>
          </a:xfrm>
          <a:prstGeom prst="rect">
            <a:avLst/>
          </a:prstGeom>
        </p:spPr>
      </p:pic>
    </p:spTree>
    <p:extLst>
      <p:ext uri="{BB962C8B-B14F-4D97-AF65-F5344CB8AC3E}">
        <p14:creationId xmlns:p14="http://schemas.microsoft.com/office/powerpoint/2010/main" val="265545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Loss functions</a:t>
            </a:r>
            <a:endParaRPr lang="en-FR" dirty="0"/>
          </a:p>
        </p:txBody>
      </p:sp>
      <p:sp>
        <p:nvSpPr>
          <p:cNvPr id="4" name="Content Placeholder 3">
            <a:extLst>
              <a:ext uri="{FF2B5EF4-FFF2-40B4-BE49-F238E27FC236}">
                <a16:creationId xmlns:a16="http://schemas.microsoft.com/office/drawing/2014/main" id="{0B86CA0B-35AC-F0CA-F866-F8E728E74320}"/>
              </a:ext>
            </a:extLst>
          </p:cNvPr>
          <p:cNvSpPr>
            <a:spLocks noGrp="1"/>
          </p:cNvSpPr>
          <p:nvPr>
            <p:ph idx="1"/>
          </p:nvPr>
        </p:nvSpPr>
        <p:spPr/>
        <p:txBody>
          <a:bodyPr/>
          <a:lstStyle/>
          <a:p>
            <a:r>
              <a:rPr lang="en-FR" dirty="0"/>
              <a:t>Losses for </a:t>
            </a:r>
            <a:r>
              <a:rPr lang="en-FR" b="1" dirty="0"/>
              <a:t>regression</a:t>
            </a:r>
          </a:p>
          <a:p>
            <a:pPr lvl="1"/>
            <a:r>
              <a:rPr lang="en-FR" dirty="0"/>
              <a:t>Mean square error / Quadratic loss / L2 loss</a:t>
            </a:r>
          </a:p>
          <a:p>
            <a:pPr lvl="1"/>
            <a:endParaRPr lang="en-FR" dirty="0"/>
          </a:p>
          <a:p>
            <a:pPr lvl="1"/>
            <a:endParaRPr lang="en-FR" dirty="0"/>
          </a:p>
          <a:p>
            <a:pPr lvl="1"/>
            <a:endParaRPr lang="en-FR" dirty="0"/>
          </a:p>
          <a:p>
            <a:pPr lvl="1"/>
            <a:r>
              <a:rPr lang="en-FR" dirty="0"/>
              <a:t>Mean absolute error / L1 loss</a:t>
            </a:r>
          </a:p>
        </p:txBody>
      </p:sp>
      <p:pic>
        <p:nvPicPr>
          <p:cNvPr id="5" name="Picture 4" descr="Diagram, schematic&#10;&#10;Description automatically generated">
            <a:extLst>
              <a:ext uri="{FF2B5EF4-FFF2-40B4-BE49-F238E27FC236}">
                <a16:creationId xmlns:a16="http://schemas.microsoft.com/office/drawing/2014/main" id="{C52E7299-F4AD-A4BE-99EC-43E35A4BFC43}"/>
              </a:ext>
            </a:extLst>
          </p:cNvPr>
          <p:cNvPicPr>
            <a:picLocks noChangeAspect="1"/>
          </p:cNvPicPr>
          <p:nvPr/>
        </p:nvPicPr>
        <p:blipFill>
          <a:blip r:embed="rId2"/>
          <a:stretch>
            <a:fillRect/>
          </a:stretch>
        </p:blipFill>
        <p:spPr>
          <a:xfrm>
            <a:off x="2787650" y="3429000"/>
            <a:ext cx="3308350" cy="11049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F926C0F6-3EAA-50D8-1D01-94955BEEB8BD}"/>
              </a:ext>
            </a:extLst>
          </p:cNvPr>
          <p:cNvPicPr>
            <a:picLocks noChangeAspect="1"/>
          </p:cNvPicPr>
          <p:nvPr/>
        </p:nvPicPr>
        <p:blipFill>
          <a:blip r:embed="rId3"/>
          <a:stretch>
            <a:fillRect/>
          </a:stretch>
        </p:blipFill>
        <p:spPr>
          <a:xfrm>
            <a:off x="2787650" y="4933950"/>
            <a:ext cx="3849777" cy="1104900"/>
          </a:xfrm>
          <a:prstGeom prst="rect">
            <a:avLst/>
          </a:prstGeom>
        </p:spPr>
      </p:pic>
    </p:spTree>
    <p:extLst>
      <p:ext uri="{BB962C8B-B14F-4D97-AF65-F5344CB8AC3E}">
        <p14:creationId xmlns:p14="http://schemas.microsoft.com/office/powerpoint/2010/main" val="397065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AC8BB8-7279-FB7B-29D4-19DB51AD3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3738"/>
            <a:ext cx="12192000" cy="547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84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frameworks</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8447533" cy="3897781"/>
          </a:xfrm>
        </p:spPr>
        <p:txBody>
          <a:bodyPr>
            <a:normAutofit/>
          </a:bodyPr>
          <a:lstStyle/>
          <a:p>
            <a:r>
              <a:rPr lang="en-GB" sz="2400" b="1" dirty="0"/>
              <a:t>Scikit-learn</a:t>
            </a:r>
          </a:p>
          <a:p>
            <a:pPr lvl="1"/>
            <a:r>
              <a:rPr lang="en-GB" sz="2000" b="0" i="0" dirty="0">
                <a:solidFill>
                  <a:srgbClr val="212529"/>
                </a:solidFill>
                <a:effectLst/>
                <a:latin typeface="-apple-system"/>
              </a:rPr>
              <a:t>Simple and efficient tools for predictive data analysis</a:t>
            </a:r>
          </a:p>
          <a:p>
            <a:pPr lvl="1"/>
            <a:r>
              <a:rPr lang="en-GB" sz="2000" b="0" i="0" dirty="0">
                <a:solidFill>
                  <a:srgbClr val="212529"/>
                </a:solidFill>
                <a:effectLst/>
                <a:latin typeface="-apple-system"/>
              </a:rPr>
              <a:t>Accessible to everybody, and reusable in various contexts</a:t>
            </a:r>
          </a:p>
          <a:p>
            <a:pPr lvl="1"/>
            <a:r>
              <a:rPr lang="en-GB" sz="2000" b="0" i="0" dirty="0">
                <a:solidFill>
                  <a:srgbClr val="212529"/>
                </a:solidFill>
                <a:effectLst/>
                <a:latin typeface="-apple-system"/>
              </a:rPr>
              <a:t>Built on NumPy, SciPy, and matplotlib</a:t>
            </a:r>
          </a:p>
          <a:p>
            <a:pPr lvl="1"/>
            <a:r>
              <a:rPr lang="en-GB" sz="2000" b="0" i="0" dirty="0">
                <a:solidFill>
                  <a:srgbClr val="212529"/>
                </a:solidFill>
                <a:effectLst/>
                <a:latin typeface="-apple-system"/>
              </a:rPr>
              <a:t>Open source, commercially usable - BSD license</a:t>
            </a:r>
          </a:p>
          <a:p>
            <a:pPr lvl="1"/>
            <a:r>
              <a:rPr lang="en-GB" sz="2000" dirty="0">
                <a:solidFill>
                  <a:srgbClr val="212529"/>
                </a:solidFill>
                <a:latin typeface="-apple-system"/>
              </a:rPr>
              <a:t>Methods for classification, regression, clustering, dimensionality reduction, model selection, data preprocessing</a:t>
            </a:r>
            <a:endParaRPr lang="en-GB" sz="2000" b="0" i="0" dirty="0">
              <a:solidFill>
                <a:srgbClr val="212529"/>
              </a:solidFill>
              <a:effectLst/>
              <a:latin typeface="-apple-system"/>
            </a:endParaRPr>
          </a:p>
          <a:p>
            <a:pPr lvl="1"/>
            <a:r>
              <a:rPr lang="en-GB" sz="2000" dirty="0">
                <a:solidFill>
                  <a:srgbClr val="212529"/>
                </a:solidFill>
                <a:latin typeface="-apple-system"/>
              </a:rPr>
              <a:t>Only ”classic” Machine Learning, no DL</a:t>
            </a:r>
            <a:endParaRPr lang="en-GB" sz="2000" b="0" i="0" dirty="0">
              <a:solidFill>
                <a:srgbClr val="212529"/>
              </a:solidFill>
              <a:effectLst/>
              <a:latin typeface="-apple-system"/>
            </a:endParaRPr>
          </a:p>
          <a:p>
            <a:pPr marL="0" indent="0">
              <a:buNone/>
            </a:pPr>
            <a:endParaRPr lang="en-GB" sz="2400" dirty="0"/>
          </a:p>
        </p:txBody>
      </p:sp>
      <p:pic>
        <p:nvPicPr>
          <p:cNvPr id="15362" name="Picture 2">
            <a:extLst>
              <a:ext uri="{FF2B5EF4-FFF2-40B4-BE49-F238E27FC236}">
                <a16:creationId xmlns:a16="http://schemas.microsoft.com/office/drawing/2014/main" id="{FC41C1EF-1B1E-2255-56AB-0F7FC0C4E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376" y="2767931"/>
            <a:ext cx="3597855" cy="193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9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frameworks</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11444523" cy="3897781"/>
          </a:xfrm>
        </p:spPr>
        <p:txBody>
          <a:bodyPr/>
          <a:lstStyle/>
          <a:p>
            <a:r>
              <a:rPr lang="en-GB" b="1" dirty="0" err="1"/>
              <a:t>Tensorflow</a:t>
            </a:r>
            <a:endParaRPr lang="en-GB" b="1" dirty="0"/>
          </a:p>
          <a:p>
            <a:pPr lvl="1"/>
            <a:r>
              <a:rPr lang="en-GB" dirty="0"/>
              <a:t>fast, flexible, and scalable open-source machine learning library for research and production.</a:t>
            </a:r>
          </a:p>
          <a:p>
            <a:pPr lvl="1"/>
            <a:r>
              <a:rPr lang="en-GB" dirty="0"/>
              <a:t>combines various Deep Learning models and algorithms</a:t>
            </a:r>
          </a:p>
          <a:p>
            <a:pPr lvl="1"/>
            <a:r>
              <a:rPr lang="en-GB" dirty="0"/>
              <a:t>Can be run either on CPUs, GPUs, or TPUs</a:t>
            </a:r>
          </a:p>
          <a:p>
            <a:pPr lvl="1"/>
            <a:r>
              <a:rPr lang="en-GB" dirty="0"/>
              <a:t>Developed by Google</a:t>
            </a:r>
          </a:p>
          <a:p>
            <a:pPr lvl="1"/>
            <a:r>
              <a:rPr lang="en-GB" dirty="0"/>
              <a:t>Has a simple a flexible API built on top Tensorflow2 – </a:t>
            </a:r>
            <a:r>
              <a:rPr lang="en-GB" dirty="0" err="1"/>
              <a:t>Keras</a:t>
            </a:r>
            <a:endParaRPr lang="en-GB" dirty="0"/>
          </a:p>
        </p:txBody>
      </p:sp>
      <p:pic>
        <p:nvPicPr>
          <p:cNvPr id="16386" name="Picture 2">
            <a:extLst>
              <a:ext uri="{FF2B5EF4-FFF2-40B4-BE49-F238E27FC236}">
                <a16:creationId xmlns:a16="http://schemas.microsoft.com/office/drawing/2014/main" id="{C53AC9FB-F906-C96E-6A64-4589C0875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47" y="4800600"/>
            <a:ext cx="4170032" cy="13992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0F24CEE-FE2A-BAF2-CB51-276C725C2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734" y="4896510"/>
            <a:ext cx="4170032" cy="120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12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GB" dirty="0"/>
              <a:t>frameworks</a:t>
            </a:r>
            <a:endParaRPr lang="en-FR" dirty="0"/>
          </a:p>
        </p:txBody>
      </p:sp>
      <p:sp>
        <p:nvSpPr>
          <p:cNvPr id="5" name="Content Placeholder 4">
            <a:extLst>
              <a:ext uri="{FF2B5EF4-FFF2-40B4-BE49-F238E27FC236}">
                <a16:creationId xmlns:a16="http://schemas.microsoft.com/office/drawing/2014/main" id="{284EE54E-5429-6CD9-F995-CC871D385A7A}"/>
              </a:ext>
            </a:extLst>
          </p:cNvPr>
          <p:cNvSpPr>
            <a:spLocks noGrp="1"/>
          </p:cNvSpPr>
          <p:nvPr>
            <p:ph idx="1"/>
          </p:nvPr>
        </p:nvSpPr>
        <p:spPr>
          <a:xfrm>
            <a:off x="373738" y="2595283"/>
            <a:ext cx="11444523" cy="3897781"/>
          </a:xfrm>
        </p:spPr>
        <p:txBody>
          <a:bodyPr/>
          <a:lstStyle/>
          <a:p>
            <a:r>
              <a:rPr lang="en-GB" b="1" dirty="0" err="1"/>
              <a:t>PyTorch</a:t>
            </a:r>
            <a:endParaRPr lang="en-GB" b="1" dirty="0"/>
          </a:p>
          <a:p>
            <a:pPr lvl="1"/>
            <a:r>
              <a:rPr lang="en-GB" dirty="0"/>
              <a:t>Analogous to </a:t>
            </a:r>
            <a:r>
              <a:rPr lang="en-GB" dirty="0" err="1"/>
              <a:t>Tensorflow</a:t>
            </a:r>
            <a:r>
              <a:rPr lang="en-GB" dirty="0"/>
              <a:t> in terms of functionality, it is an open-source deep learning framework built to be flexible and modular for research, with the stability and support needed for production deployment.</a:t>
            </a:r>
          </a:p>
          <a:p>
            <a:pPr lvl="1"/>
            <a:r>
              <a:rPr lang="en-GB" dirty="0"/>
              <a:t>Developed by Meta AI</a:t>
            </a:r>
          </a:p>
          <a:p>
            <a:pPr lvl="1"/>
            <a:r>
              <a:rPr lang="en-GB" dirty="0"/>
              <a:t>Has a simple API build on top – </a:t>
            </a:r>
            <a:r>
              <a:rPr lang="en-GB" dirty="0" err="1"/>
              <a:t>PyTorch</a:t>
            </a:r>
            <a:r>
              <a:rPr lang="en-GB" dirty="0"/>
              <a:t> Lightning</a:t>
            </a:r>
          </a:p>
        </p:txBody>
      </p:sp>
      <p:pic>
        <p:nvPicPr>
          <p:cNvPr id="17410" name="Picture 2">
            <a:extLst>
              <a:ext uri="{FF2B5EF4-FFF2-40B4-BE49-F238E27FC236}">
                <a16:creationId xmlns:a16="http://schemas.microsoft.com/office/drawing/2014/main" id="{0FF15843-B476-A711-3B8A-26D2DE8BD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706" y="4145190"/>
            <a:ext cx="2702859" cy="270285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49BAF817-D63E-B182-9D95-FB8FC10D2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051" y="4765440"/>
            <a:ext cx="6704210" cy="148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97AF8-7C31-1250-7DF5-8EE938233FAB}"/>
              </a:ext>
            </a:extLst>
          </p:cNvPr>
          <p:cNvSpPr>
            <a:spLocks noGrp="1"/>
          </p:cNvSpPr>
          <p:nvPr>
            <p:ph type="title"/>
          </p:nvPr>
        </p:nvSpPr>
        <p:spPr/>
        <p:txBody>
          <a:bodyPr/>
          <a:lstStyle/>
          <a:p>
            <a:r>
              <a:rPr lang="en-FR" dirty="0"/>
              <a:t>What is Machine learning?</a:t>
            </a:r>
          </a:p>
        </p:txBody>
      </p:sp>
      <p:sp>
        <p:nvSpPr>
          <p:cNvPr id="3" name="Content Placeholder 2">
            <a:extLst>
              <a:ext uri="{FF2B5EF4-FFF2-40B4-BE49-F238E27FC236}">
                <a16:creationId xmlns:a16="http://schemas.microsoft.com/office/drawing/2014/main" id="{2531FB6F-25C6-1FD9-121C-8FF17D4C7548}"/>
              </a:ext>
            </a:extLst>
          </p:cNvPr>
          <p:cNvSpPr>
            <a:spLocks noGrp="1"/>
          </p:cNvSpPr>
          <p:nvPr>
            <p:ph idx="1"/>
          </p:nvPr>
        </p:nvSpPr>
        <p:spPr/>
        <p:txBody>
          <a:bodyPr/>
          <a:lstStyle/>
          <a:p>
            <a:r>
              <a:rPr lang="en-GB" b="1" i="0" dirty="0">
                <a:solidFill>
                  <a:srgbClr val="202122"/>
                </a:solidFill>
                <a:effectLst/>
              </a:rPr>
              <a:t>Machine learning</a:t>
            </a:r>
            <a:r>
              <a:rPr lang="en-GB" b="0" i="0" dirty="0">
                <a:solidFill>
                  <a:srgbClr val="202122"/>
                </a:solidFill>
                <a:effectLst/>
              </a:rPr>
              <a:t> (</a:t>
            </a:r>
            <a:r>
              <a:rPr lang="en-GB" b="1" i="0" dirty="0">
                <a:solidFill>
                  <a:srgbClr val="202122"/>
                </a:solidFill>
                <a:effectLst/>
              </a:rPr>
              <a:t>ML</a:t>
            </a:r>
            <a:r>
              <a:rPr lang="en-GB" b="0" i="0" dirty="0">
                <a:solidFill>
                  <a:srgbClr val="202122"/>
                </a:solidFill>
                <a:effectLst/>
              </a:rPr>
              <a:t>) is a field devoted to understanding and building methods that </a:t>
            </a:r>
            <a:r>
              <a:rPr lang="en-GB" b="0" i="1" dirty="0">
                <a:solidFill>
                  <a:srgbClr val="202122"/>
                </a:solidFill>
                <a:effectLst/>
              </a:rPr>
              <a:t>learn</a:t>
            </a:r>
            <a:r>
              <a:rPr lang="en-GB" b="0" i="0" dirty="0">
                <a:solidFill>
                  <a:srgbClr val="202122"/>
                </a:solidFill>
                <a:effectLst/>
              </a:rPr>
              <a:t>, that is, methods that leverage data to improve performance on some set of tasks.</a:t>
            </a:r>
          </a:p>
          <a:p>
            <a:r>
              <a:rPr lang="en-GB" dirty="0"/>
              <a:t>Machine learning algorithms build a model based on sample data, known as training data, in order to make predictions or decisions without being explicitly programmed to do so.</a:t>
            </a:r>
            <a:endParaRPr lang="en-FR" dirty="0"/>
          </a:p>
        </p:txBody>
      </p:sp>
      <p:sp>
        <p:nvSpPr>
          <p:cNvPr id="4" name="TextBox 3">
            <a:extLst>
              <a:ext uri="{FF2B5EF4-FFF2-40B4-BE49-F238E27FC236}">
                <a16:creationId xmlns:a16="http://schemas.microsoft.com/office/drawing/2014/main" id="{CF71990B-4340-12C1-C4EA-80A752FF43F2}"/>
              </a:ext>
            </a:extLst>
          </p:cNvPr>
          <p:cNvSpPr txBox="1"/>
          <p:nvPr/>
        </p:nvSpPr>
        <p:spPr>
          <a:xfrm>
            <a:off x="746903" y="4782047"/>
            <a:ext cx="2921377" cy="369332"/>
          </a:xfrm>
          <a:prstGeom prst="rect">
            <a:avLst/>
          </a:prstGeom>
          <a:noFill/>
        </p:spPr>
        <p:txBody>
          <a:bodyPr wrap="none" rtlCol="0">
            <a:spAutoFit/>
          </a:bodyPr>
          <a:lstStyle/>
          <a:p>
            <a:r>
              <a:rPr lang="en-FR" b="1" dirty="0"/>
              <a:t>Traditional Programming</a:t>
            </a:r>
          </a:p>
        </p:txBody>
      </p:sp>
      <p:sp>
        <p:nvSpPr>
          <p:cNvPr id="5" name="TextBox 4">
            <a:extLst>
              <a:ext uri="{FF2B5EF4-FFF2-40B4-BE49-F238E27FC236}">
                <a16:creationId xmlns:a16="http://schemas.microsoft.com/office/drawing/2014/main" id="{FBE814C5-05F8-BF27-737C-A74DB960C294}"/>
              </a:ext>
            </a:extLst>
          </p:cNvPr>
          <p:cNvSpPr txBox="1"/>
          <p:nvPr/>
        </p:nvSpPr>
        <p:spPr>
          <a:xfrm>
            <a:off x="349607" y="5371315"/>
            <a:ext cx="630301" cy="369332"/>
          </a:xfrm>
          <a:prstGeom prst="rect">
            <a:avLst/>
          </a:prstGeom>
          <a:noFill/>
        </p:spPr>
        <p:txBody>
          <a:bodyPr wrap="none" rtlCol="0">
            <a:spAutoFit/>
          </a:bodyPr>
          <a:lstStyle/>
          <a:p>
            <a:r>
              <a:rPr lang="en-FR" dirty="0"/>
              <a:t>Data</a:t>
            </a:r>
          </a:p>
        </p:txBody>
      </p:sp>
      <p:sp>
        <p:nvSpPr>
          <p:cNvPr id="6" name="TextBox 5">
            <a:extLst>
              <a:ext uri="{FF2B5EF4-FFF2-40B4-BE49-F238E27FC236}">
                <a16:creationId xmlns:a16="http://schemas.microsoft.com/office/drawing/2014/main" id="{7486B689-DA73-A45A-E4DE-73D3E379F589}"/>
              </a:ext>
            </a:extLst>
          </p:cNvPr>
          <p:cNvSpPr txBox="1"/>
          <p:nvPr/>
        </p:nvSpPr>
        <p:spPr>
          <a:xfrm>
            <a:off x="26475" y="5912912"/>
            <a:ext cx="978794" cy="369332"/>
          </a:xfrm>
          <a:prstGeom prst="rect">
            <a:avLst/>
          </a:prstGeom>
          <a:noFill/>
        </p:spPr>
        <p:txBody>
          <a:bodyPr wrap="none" rtlCol="0">
            <a:spAutoFit/>
          </a:bodyPr>
          <a:lstStyle/>
          <a:p>
            <a:r>
              <a:rPr lang="en-FR" dirty="0"/>
              <a:t>Program</a:t>
            </a:r>
          </a:p>
        </p:txBody>
      </p:sp>
      <p:sp>
        <p:nvSpPr>
          <p:cNvPr id="7" name="Rectangle 6">
            <a:extLst>
              <a:ext uri="{FF2B5EF4-FFF2-40B4-BE49-F238E27FC236}">
                <a16:creationId xmlns:a16="http://schemas.microsoft.com/office/drawing/2014/main" id="{00736052-FE36-7750-98FA-0072C14F5967}"/>
              </a:ext>
            </a:extLst>
          </p:cNvPr>
          <p:cNvSpPr/>
          <p:nvPr/>
        </p:nvSpPr>
        <p:spPr>
          <a:xfrm>
            <a:off x="1544095" y="5555360"/>
            <a:ext cx="1326995" cy="542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FR" dirty="0"/>
              <a:t>Computer</a:t>
            </a:r>
          </a:p>
        </p:txBody>
      </p:sp>
      <p:sp>
        <p:nvSpPr>
          <p:cNvPr id="8" name="TextBox 7">
            <a:extLst>
              <a:ext uri="{FF2B5EF4-FFF2-40B4-BE49-F238E27FC236}">
                <a16:creationId xmlns:a16="http://schemas.microsoft.com/office/drawing/2014/main" id="{D4B65003-E4B1-16AB-8660-AA83892FDB14}"/>
              </a:ext>
            </a:extLst>
          </p:cNvPr>
          <p:cNvSpPr txBox="1"/>
          <p:nvPr/>
        </p:nvSpPr>
        <p:spPr>
          <a:xfrm>
            <a:off x="3385103" y="5645369"/>
            <a:ext cx="875561" cy="369332"/>
          </a:xfrm>
          <a:prstGeom prst="rect">
            <a:avLst/>
          </a:prstGeom>
          <a:noFill/>
        </p:spPr>
        <p:txBody>
          <a:bodyPr wrap="none" rtlCol="0">
            <a:spAutoFit/>
          </a:bodyPr>
          <a:lstStyle/>
          <a:p>
            <a:r>
              <a:rPr lang="en-FR" dirty="0"/>
              <a:t>Output</a:t>
            </a:r>
          </a:p>
        </p:txBody>
      </p:sp>
      <p:cxnSp>
        <p:nvCxnSpPr>
          <p:cNvPr id="10" name="Straight Arrow Connector 9">
            <a:extLst>
              <a:ext uri="{FF2B5EF4-FFF2-40B4-BE49-F238E27FC236}">
                <a16:creationId xmlns:a16="http://schemas.microsoft.com/office/drawing/2014/main" id="{C7664C2C-03EE-5CE1-1A72-70CD0E69005F}"/>
              </a:ext>
            </a:extLst>
          </p:cNvPr>
          <p:cNvCxnSpPr>
            <a:stCxn id="5" idx="3"/>
          </p:cNvCxnSpPr>
          <p:nvPr/>
        </p:nvCxnSpPr>
        <p:spPr>
          <a:xfrm>
            <a:off x="979908" y="5555981"/>
            <a:ext cx="436522" cy="17877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E5D7A0B-2DEC-807F-BDD0-A03A83FC854E}"/>
              </a:ext>
            </a:extLst>
          </p:cNvPr>
          <p:cNvCxnSpPr>
            <a:cxnSpLocks/>
            <a:stCxn id="6" idx="3"/>
          </p:cNvCxnSpPr>
          <p:nvPr/>
        </p:nvCxnSpPr>
        <p:spPr>
          <a:xfrm flipV="1">
            <a:off x="1005269" y="5907022"/>
            <a:ext cx="411161" cy="19055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7243902-3353-80C9-1F3B-27228330999A}"/>
              </a:ext>
            </a:extLst>
          </p:cNvPr>
          <p:cNvCxnSpPr>
            <a:cxnSpLocks/>
            <a:stCxn id="7" idx="3"/>
            <a:endCxn id="8" idx="1"/>
          </p:cNvCxnSpPr>
          <p:nvPr/>
        </p:nvCxnSpPr>
        <p:spPr>
          <a:xfrm>
            <a:off x="2871090" y="5826469"/>
            <a:ext cx="514013" cy="356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2BBAE82-AD2F-07DB-3F1B-AA0D8074424E}"/>
              </a:ext>
            </a:extLst>
          </p:cNvPr>
          <p:cNvSpPr txBox="1"/>
          <p:nvPr/>
        </p:nvSpPr>
        <p:spPr>
          <a:xfrm>
            <a:off x="6868140" y="5371315"/>
            <a:ext cx="630301" cy="369332"/>
          </a:xfrm>
          <a:prstGeom prst="rect">
            <a:avLst/>
          </a:prstGeom>
          <a:noFill/>
        </p:spPr>
        <p:txBody>
          <a:bodyPr wrap="none" rtlCol="0">
            <a:spAutoFit/>
          </a:bodyPr>
          <a:lstStyle/>
          <a:p>
            <a:r>
              <a:rPr lang="en-FR" dirty="0"/>
              <a:t>Data</a:t>
            </a:r>
          </a:p>
        </p:txBody>
      </p:sp>
      <p:sp>
        <p:nvSpPr>
          <p:cNvPr id="21" name="TextBox 20">
            <a:extLst>
              <a:ext uri="{FF2B5EF4-FFF2-40B4-BE49-F238E27FC236}">
                <a16:creationId xmlns:a16="http://schemas.microsoft.com/office/drawing/2014/main" id="{9CA4CA98-DC3D-48F6-E91D-B8E8420C1642}"/>
              </a:ext>
            </a:extLst>
          </p:cNvPr>
          <p:cNvSpPr txBox="1"/>
          <p:nvPr/>
        </p:nvSpPr>
        <p:spPr>
          <a:xfrm>
            <a:off x="6545008" y="5912912"/>
            <a:ext cx="875561" cy="369332"/>
          </a:xfrm>
          <a:prstGeom prst="rect">
            <a:avLst/>
          </a:prstGeom>
          <a:noFill/>
        </p:spPr>
        <p:txBody>
          <a:bodyPr wrap="none" rtlCol="0">
            <a:spAutoFit/>
          </a:bodyPr>
          <a:lstStyle/>
          <a:p>
            <a:r>
              <a:rPr lang="en-FR" dirty="0"/>
              <a:t>Output</a:t>
            </a:r>
          </a:p>
        </p:txBody>
      </p:sp>
      <p:sp>
        <p:nvSpPr>
          <p:cNvPr id="22" name="Rectangle 21">
            <a:extLst>
              <a:ext uri="{FF2B5EF4-FFF2-40B4-BE49-F238E27FC236}">
                <a16:creationId xmlns:a16="http://schemas.microsoft.com/office/drawing/2014/main" id="{B170CDB3-A9CF-8013-7815-6FC80C76BC45}"/>
              </a:ext>
            </a:extLst>
          </p:cNvPr>
          <p:cNvSpPr/>
          <p:nvPr/>
        </p:nvSpPr>
        <p:spPr>
          <a:xfrm>
            <a:off x="8062628" y="5555360"/>
            <a:ext cx="1326995" cy="542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FR" dirty="0"/>
              <a:t>Computer</a:t>
            </a:r>
          </a:p>
        </p:txBody>
      </p:sp>
      <p:sp>
        <p:nvSpPr>
          <p:cNvPr id="23" name="TextBox 22">
            <a:extLst>
              <a:ext uri="{FF2B5EF4-FFF2-40B4-BE49-F238E27FC236}">
                <a16:creationId xmlns:a16="http://schemas.microsoft.com/office/drawing/2014/main" id="{3AEE538F-00DE-8CC3-2100-37A53C9FAD61}"/>
              </a:ext>
            </a:extLst>
          </p:cNvPr>
          <p:cNvSpPr txBox="1"/>
          <p:nvPr/>
        </p:nvSpPr>
        <p:spPr>
          <a:xfrm>
            <a:off x="9903636" y="5645369"/>
            <a:ext cx="1953420" cy="369332"/>
          </a:xfrm>
          <a:prstGeom prst="rect">
            <a:avLst/>
          </a:prstGeom>
          <a:noFill/>
        </p:spPr>
        <p:txBody>
          <a:bodyPr wrap="none" rtlCol="0">
            <a:spAutoFit/>
          </a:bodyPr>
          <a:lstStyle/>
          <a:p>
            <a:r>
              <a:rPr lang="en-FR" dirty="0"/>
              <a:t>Program (function)</a:t>
            </a:r>
          </a:p>
        </p:txBody>
      </p:sp>
      <p:cxnSp>
        <p:nvCxnSpPr>
          <p:cNvPr id="24" name="Straight Arrow Connector 23">
            <a:extLst>
              <a:ext uri="{FF2B5EF4-FFF2-40B4-BE49-F238E27FC236}">
                <a16:creationId xmlns:a16="http://schemas.microsoft.com/office/drawing/2014/main" id="{7A8C7882-9FA5-FED4-A7E6-E9B50A65D946}"/>
              </a:ext>
            </a:extLst>
          </p:cNvPr>
          <p:cNvCxnSpPr>
            <a:stCxn id="20" idx="3"/>
          </p:cNvCxnSpPr>
          <p:nvPr/>
        </p:nvCxnSpPr>
        <p:spPr>
          <a:xfrm>
            <a:off x="7498441" y="5555981"/>
            <a:ext cx="436522" cy="17877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7410D94-858A-F0AC-8FD3-B6A161FEB96C}"/>
              </a:ext>
            </a:extLst>
          </p:cNvPr>
          <p:cNvCxnSpPr>
            <a:cxnSpLocks/>
            <a:stCxn id="21" idx="3"/>
          </p:cNvCxnSpPr>
          <p:nvPr/>
        </p:nvCxnSpPr>
        <p:spPr>
          <a:xfrm flipV="1">
            <a:off x="7420569" y="5907022"/>
            <a:ext cx="514394" cy="19055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32E084F-B060-4DC7-68D1-2CF485EE5FEE}"/>
              </a:ext>
            </a:extLst>
          </p:cNvPr>
          <p:cNvCxnSpPr>
            <a:cxnSpLocks/>
            <a:stCxn id="22" idx="3"/>
            <a:endCxn id="23" idx="1"/>
          </p:cNvCxnSpPr>
          <p:nvPr/>
        </p:nvCxnSpPr>
        <p:spPr>
          <a:xfrm>
            <a:off x="9389623" y="5826469"/>
            <a:ext cx="514013" cy="3566"/>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E4B23B2A-C302-2CC4-373E-472217979501}"/>
              </a:ext>
            </a:extLst>
          </p:cNvPr>
          <p:cNvSpPr txBox="1"/>
          <p:nvPr/>
        </p:nvSpPr>
        <p:spPr>
          <a:xfrm>
            <a:off x="7716702" y="4759046"/>
            <a:ext cx="2100255" cy="369332"/>
          </a:xfrm>
          <a:prstGeom prst="rect">
            <a:avLst/>
          </a:prstGeom>
          <a:noFill/>
        </p:spPr>
        <p:txBody>
          <a:bodyPr wrap="none" rtlCol="0">
            <a:spAutoFit/>
          </a:bodyPr>
          <a:lstStyle/>
          <a:p>
            <a:r>
              <a:rPr lang="en-FR" b="1" dirty="0"/>
              <a:t>Machine Learning</a:t>
            </a:r>
          </a:p>
        </p:txBody>
      </p:sp>
    </p:spTree>
    <p:extLst>
      <p:ext uri="{BB962C8B-B14F-4D97-AF65-F5344CB8AC3E}">
        <p14:creationId xmlns:p14="http://schemas.microsoft.com/office/powerpoint/2010/main" val="3774395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2246-8EDA-A9CF-24AF-43E9E02A3EDD}"/>
              </a:ext>
            </a:extLst>
          </p:cNvPr>
          <p:cNvSpPr>
            <a:spLocks noGrp="1"/>
          </p:cNvSpPr>
          <p:nvPr>
            <p:ph type="title"/>
          </p:nvPr>
        </p:nvSpPr>
        <p:spPr/>
        <p:txBody>
          <a:bodyPr/>
          <a:lstStyle/>
          <a:p>
            <a:r>
              <a:rPr lang="en-FR" dirty="0"/>
              <a:t>When do we need ML</a:t>
            </a:r>
          </a:p>
        </p:txBody>
      </p:sp>
      <p:sp>
        <p:nvSpPr>
          <p:cNvPr id="3" name="Content Placeholder 2">
            <a:extLst>
              <a:ext uri="{FF2B5EF4-FFF2-40B4-BE49-F238E27FC236}">
                <a16:creationId xmlns:a16="http://schemas.microsoft.com/office/drawing/2014/main" id="{64E19235-D2D3-5DCC-F5EC-A1BCD781D63A}"/>
              </a:ext>
            </a:extLst>
          </p:cNvPr>
          <p:cNvSpPr>
            <a:spLocks noGrp="1"/>
          </p:cNvSpPr>
          <p:nvPr>
            <p:ph idx="1"/>
          </p:nvPr>
        </p:nvSpPr>
        <p:spPr/>
        <p:txBody>
          <a:bodyPr/>
          <a:lstStyle/>
          <a:p>
            <a:r>
              <a:rPr lang="en-GB" dirty="0"/>
              <a:t>Human expertise does not exist (navigating on Mars) </a:t>
            </a:r>
          </a:p>
          <a:p>
            <a:r>
              <a:rPr lang="en-GB" dirty="0"/>
              <a:t>Humans can’t explain their expertise (speech recognition) </a:t>
            </a:r>
          </a:p>
          <a:p>
            <a:r>
              <a:rPr lang="en-GB" dirty="0"/>
              <a:t>Models must be customized (personalized medicine) </a:t>
            </a:r>
          </a:p>
          <a:p>
            <a:r>
              <a:rPr lang="en-GB" dirty="0"/>
              <a:t>Models are based on huge amounts of data (genomics)</a:t>
            </a:r>
          </a:p>
          <a:p>
            <a:endParaRPr lang="en-GB" dirty="0"/>
          </a:p>
          <a:p>
            <a:r>
              <a:rPr lang="en-GB" dirty="0"/>
              <a:t>ML is </a:t>
            </a:r>
            <a:r>
              <a:rPr lang="en-GB" b="1" dirty="0"/>
              <a:t>not</a:t>
            </a:r>
            <a:r>
              <a:rPr lang="en-GB" dirty="0"/>
              <a:t> useful in tasks that can be solved without ML (e.g., calculating the ballistic trajectory of a rocket)</a:t>
            </a:r>
            <a:endParaRPr lang="en-FR" dirty="0"/>
          </a:p>
        </p:txBody>
      </p:sp>
    </p:spTree>
    <p:extLst>
      <p:ext uri="{BB962C8B-B14F-4D97-AF65-F5344CB8AC3E}">
        <p14:creationId xmlns:p14="http://schemas.microsoft.com/office/powerpoint/2010/main" val="404493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A258-61B2-EFCD-829F-1B79F0D58CB7}"/>
              </a:ext>
            </a:extLst>
          </p:cNvPr>
          <p:cNvSpPr>
            <a:spLocks noGrp="1"/>
          </p:cNvSpPr>
          <p:nvPr>
            <p:ph type="title"/>
          </p:nvPr>
        </p:nvSpPr>
        <p:spPr/>
        <p:txBody>
          <a:bodyPr/>
          <a:lstStyle/>
          <a:p>
            <a:r>
              <a:rPr lang="en-GB" dirty="0"/>
              <a:t>T</a:t>
            </a:r>
            <a:r>
              <a:rPr lang="en-FR" dirty="0"/>
              <a:t>ypes of learning</a:t>
            </a:r>
          </a:p>
        </p:txBody>
      </p:sp>
      <p:sp>
        <p:nvSpPr>
          <p:cNvPr id="3" name="Content Placeholder 2">
            <a:extLst>
              <a:ext uri="{FF2B5EF4-FFF2-40B4-BE49-F238E27FC236}">
                <a16:creationId xmlns:a16="http://schemas.microsoft.com/office/drawing/2014/main" id="{4102AAFD-A27D-71FF-B71C-C147D0B8B89E}"/>
              </a:ext>
            </a:extLst>
          </p:cNvPr>
          <p:cNvSpPr>
            <a:spLocks noGrp="1"/>
          </p:cNvSpPr>
          <p:nvPr>
            <p:ph idx="1"/>
          </p:nvPr>
        </p:nvSpPr>
        <p:spPr/>
        <p:txBody>
          <a:bodyPr/>
          <a:lstStyle/>
          <a:p>
            <a:r>
              <a:rPr lang="en-GB" dirty="0"/>
              <a:t>Supervised (inductive) learning </a:t>
            </a:r>
          </a:p>
          <a:p>
            <a:pPr lvl="1"/>
            <a:r>
              <a:rPr lang="en-GB" dirty="0"/>
              <a:t>Given: training data + desired outputs (labels)</a:t>
            </a:r>
          </a:p>
          <a:p>
            <a:r>
              <a:rPr lang="en-GB" dirty="0"/>
              <a:t>Unsupervised learning </a:t>
            </a:r>
          </a:p>
          <a:p>
            <a:pPr lvl="1"/>
            <a:r>
              <a:rPr lang="en-GB" dirty="0"/>
              <a:t>Given: training data (without desired outputs) </a:t>
            </a:r>
          </a:p>
          <a:p>
            <a:r>
              <a:rPr lang="en-GB" dirty="0"/>
              <a:t>Semi-supervised learning </a:t>
            </a:r>
          </a:p>
          <a:p>
            <a:pPr lvl="1"/>
            <a:r>
              <a:rPr lang="en-GB" dirty="0"/>
              <a:t>Given: training data + a few desired outputs</a:t>
            </a:r>
          </a:p>
          <a:p>
            <a:r>
              <a:rPr lang="en-GB" dirty="0"/>
              <a:t>Reinforcement learning </a:t>
            </a:r>
          </a:p>
          <a:p>
            <a:pPr lvl="1"/>
            <a:r>
              <a:rPr lang="en-GB" dirty="0"/>
              <a:t>Given: rewards from sequence of actions</a:t>
            </a:r>
            <a:endParaRPr lang="en-FR" dirty="0"/>
          </a:p>
        </p:txBody>
      </p:sp>
    </p:spTree>
    <p:extLst>
      <p:ext uri="{BB962C8B-B14F-4D97-AF65-F5344CB8AC3E}">
        <p14:creationId xmlns:p14="http://schemas.microsoft.com/office/powerpoint/2010/main" val="3067996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Suprvised learning: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23359" y="3248525"/>
                <a:ext cx="5474029" cy="3101983"/>
              </a:xfrm>
            </p:spPr>
            <p:txBody>
              <a:bodyPr/>
              <a:lstStyle/>
              <a:p>
                <a:r>
                  <a:rPr lang="en-FR" dirty="0"/>
                  <a:t>Predictions – numerical values</a:t>
                </a:r>
              </a:p>
              <a:p>
                <a:r>
                  <a:rPr lang="en-FR" dirty="0"/>
                  <a:t>Given set </a:t>
                </a:r>
                <a:r>
                  <a:rPr lang="en-FR" dirty="0">
                    <a:cs typeface="Arial" panose="020B0604020202020204" pitchFamily="34" charset="0"/>
                  </a:rPr>
                  <a:t>(x</a:t>
                </a:r>
                <a:r>
                  <a:rPr lang="en-FR" baseline="-25000" dirty="0">
                    <a:cs typeface="Arial" panose="020B0604020202020204" pitchFamily="34" charset="0"/>
                  </a:rPr>
                  <a:t>1</a:t>
                </a:r>
                <a:r>
                  <a:rPr lang="en-FR" dirty="0">
                    <a:cs typeface="Arial" panose="020B0604020202020204" pitchFamily="34" charset="0"/>
                  </a:rPr>
                  <a:t>, y</a:t>
                </a:r>
                <a:r>
                  <a:rPr lang="en-FR" baseline="-25000" dirty="0">
                    <a:cs typeface="Arial" panose="020B0604020202020204" pitchFamily="34" charset="0"/>
                  </a:rPr>
                  <a:t>1</a:t>
                </a:r>
                <a:r>
                  <a:rPr lang="en-FR" dirty="0">
                    <a:cs typeface="Arial" panose="020B0604020202020204" pitchFamily="34" charset="0"/>
                  </a:rPr>
                  <a:t>), (x</a:t>
                </a:r>
                <a:r>
                  <a:rPr lang="en-FR" baseline="-25000" dirty="0">
                    <a:cs typeface="Arial" panose="020B0604020202020204" pitchFamily="34" charset="0"/>
                  </a:rPr>
                  <a:t>2</a:t>
                </a:r>
                <a:r>
                  <a:rPr lang="en-FR" dirty="0">
                    <a:cs typeface="Arial" panose="020B0604020202020204" pitchFamily="34" charset="0"/>
                  </a:rPr>
                  <a:t>, y</a:t>
                </a:r>
                <a:r>
                  <a:rPr lang="en-FR" baseline="-25000" dirty="0">
                    <a:cs typeface="Arial" panose="020B0604020202020204" pitchFamily="34" charset="0"/>
                  </a:rPr>
                  <a:t>2</a:t>
                </a:r>
                <a:r>
                  <a:rPr lang="en-FR" dirty="0">
                    <a:cs typeface="Arial" panose="020B0604020202020204" pitchFamily="34" charset="0"/>
                  </a:rPr>
                  <a:t>), …, (x</a:t>
                </a:r>
                <a:r>
                  <a:rPr lang="en-FR" baseline="-25000" dirty="0">
                    <a:cs typeface="Arial" panose="020B0604020202020204" pitchFamily="34" charset="0"/>
                  </a:rPr>
                  <a:t>n</a:t>
                </a:r>
                <a:r>
                  <a:rPr lang="en-FR" dirty="0">
                    <a:cs typeface="Arial" panose="020B0604020202020204" pitchFamily="34" charset="0"/>
                  </a:rPr>
                  <a:t>, y</a:t>
                </a:r>
                <a:r>
                  <a:rPr lang="en-FR" baseline="-25000" dirty="0">
                    <a:cs typeface="Arial" panose="020B0604020202020204" pitchFamily="34" charset="0"/>
                  </a:rPr>
                  <a:t>n</a:t>
                </a:r>
                <a:r>
                  <a:rPr lang="en-FR" dirty="0">
                    <a:cs typeface="Arial" panose="020B0604020202020204" pitchFamily="34" charset="0"/>
                  </a:rPr>
                  <a:t>) obtain a function f to predict y = f(x), where </a:t>
                </a:r>
                <a14:m>
                  <m:oMath xmlns:m="http://schemas.openxmlformats.org/officeDocument/2006/math">
                    <m:r>
                      <a:rPr lang="en-US" b="0" i="1" smtClean="0">
                        <a:latin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ℝ</m:t>
                    </m:r>
                  </m:oMath>
                </a14:m>
                <a:endParaRPr lang="en-FR" dirty="0">
                  <a:latin typeface="Arial" panose="020B0604020202020204" pitchFamily="34" charset="0"/>
                  <a:cs typeface="Arial" panose="020B0604020202020204" pitchFamily="34" charset="0"/>
                </a:endParaRPr>
              </a:p>
              <a:p>
                <a:r>
                  <a:rPr lang="en-FR" dirty="0">
                    <a:cs typeface="Arial" panose="020B0604020202020204" pitchFamily="34" charset="0"/>
                  </a:rPr>
                  <a:t>Example – colorizing B&amp;W images</a:t>
                </a:r>
              </a:p>
            </p:txBody>
          </p:sp>
        </mc:Choice>
        <mc:Fallback>
          <p:sp>
            <p:nvSpPr>
              <p:cNvPr id="3" name="Content Placeholder 2">
                <a:extLst>
                  <a:ext uri="{FF2B5EF4-FFF2-40B4-BE49-F238E27FC236}">
                    <a16:creationId xmlns:a16="http://schemas.microsoft.com/office/drawing/2014/main" id="{0562F87B-CE7D-1DB9-48D7-126DF1F15DDC}"/>
                  </a:ext>
                </a:extLst>
              </p:cNvPr>
              <p:cNvSpPr>
                <a:spLocks noGrp="1" noRot="1" noChangeAspect="1" noMove="1" noResize="1" noEditPoints="1" noAdjustHandles="1" noChangeArrowheads="1" noChangeShapeType="1" noTextEdit="1"/>
              </p:cNvSpPr>
              <p:nvPr>
                <p:ph idx="1"/>
              </p:nvPr>
            </p:nvSpPr>
            <p:spPr>
              <a:xfrm>
                <a:off x="523359" y="3248525"/>
                <a:ext cx="5474029" cy="3101983"/>
              </a:xfrm>
              <a:blipFill>
                <a:blip r:embed="rId2"/>
                <a:stretch>
                  <a:fillRect l="-694" t="-813" r="-926"/>
                </a:stretch>
              </a:blipFill>
            </p:spPr>
            <p:txBody>
              <a:bodyPr/>
              <a:lstStyle/>
              <a:p>
                <a:r>
                  <a:rPr lang="en-FR">
                    <a:noFill/>
                  </a:rPr>
                  <a:t> </a:t>
                </a:r>
              </a:p>
            </p:txBody>
          </p:sp>
        </mc:Fallback>
      </mc:AlternateContent>
      <p:pic>
        <p:nvPicPr>
          <p:cNvPr id="4" name="Picture 4" descr="Colorization of Black and White Photographs">
            <a:extLst>
              <a:ext uri="{FF2B5EF4-FFF2-40B4-BE49-F238E27FC236}">
                <a16:creationId xmlns:a16="http://schemas.microsoft.com/office/drawing/2014/main" id="{92EF6A79-79A9-0638-AC55-58BEC8AB2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01" r="6201"/>
          <a:stretch>
            <a:fillRect/>
          </a:stretch>
        </p:blipFill>
        <p:spPr bwMode="auto">
          <a:xfrm>
            <a:off x="6548718" y="2409596"/>
            <a:ext cx="4956906" cy="391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4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Suprvised learning: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23359" y="3248525"/>
                <a:ext cx="5474029" cy="3101983"/>
              </a:xfrm>
            </p:spPr>
            <p:txBody>
              <a:bodyPr/>
              <a:lstStyle/>
              <a:p>
                <a:r>
                  <a:rPr lang="en-FR" dirty="0"/>
                  <a:t>Predictions – categorical values, i.e. labels</a:t>
                </a:r>
              </a:p>
              <a:p>
                <a:r>
                  <a:rPr lang="en-FR" dirty="0"/>
                  <a:t>Special case – binary classification (predictions: 0 or 1)</a:t>
                </a:r>
              </a:p>
              <a:p>
                <a:r>
                  <a:rPr lang="en-FR" dirty="0"/>
                  <a:t>Given set </a:t>
                </a:r>
                <a:r>
                  <a:rPr lang="en-FR" dirty="0">
                    <a:cs typeface="Arial" panose="020B0604020202020204" pitchFamily="34" charset="0"/>
                  </a:rPr>
                  <a:t>(x</a:t>
                </a:r>
                <a:r>
                  <a:rPr lang="en-FR" baseline="-25000" dirty="0">
                    <a:cs typeface="Arial" panose="020B0604020202020204" pitchFamily="34" charset="0"/>
                  </a:rPr>
                  <a:t>1</a:t>
                </a:r>
                <a:r>
                  <a:rPr lang="en-FR" dirty="0">
                    <a:cs typeface="Arial" panose="020B0604020202020204" pitchFamily="34" charset="0"/>
                  </a:rPr>
                  <a:t>, y</a:t>
                </a:r>
                <a:r>
                  <a:rPr lang="en-FR" baseline="-25000" dirty="0">
                    <a:cs typeface="Arial" panose="020B0604020202020204" pitchFamily="34" charset="0"/>
                  </a:rPr>
                  <a:t>1</a:t>
                </a:r>
                <a:r>
                  <a:rPr lang="en-FR" dirty="0">
                    <a:cs typeface="Arial" panose="020B0604020202020204" pitchFamily="34" charset="0"/>
                  </a:rPr>
                  <a:t>), (x</a:t>
                </a:r>
                <a:r>
                  <a:rPr lang="en-FR" baseline="-25000" dirty="0">
                    <a:cs typeface="Arial" panose="020B0604020202020204" pitchFamily="34" charset="0"/>
                  </a:rPr>
                  <a:t>2</a:t>
                </a:r>
                <a:r>
                  <a:rPr lang="en-FR" dirty="0">
                    <a:cs typeface="Arial" panose="020B0604020202020204" pitchFamily="34" charset="0"/>
                  </a:rPr>
                  <a:t>, y</a:t>
                </a:r>
                <a:r>
                  <a:rPr lang="en-FR" baseline="-25000" dirty="0">
                    <a:cs typeface="Arial" panose="020B0604020202020204" pitchFamily="34" charset="0"/>
                  </a:rPr>
                  <a:t>2</a:t>
                </a:r>
                <a:r>
                  <a:rPr lang="en-FR" dirty="0">
                    <a:cs typeface="Arial" panose="020B0604020202020204" pitchFamily="34" charset="0"/>
                  </a:rPr>
                  <a:t>), …, (x</a:t>
                </a:r>
                <a:r>
                  <a:rPr lang="en-FR" baseline="-25000" dirty="0">
                    <a:cs typeface="Arial" panose="020B0604020202020204" pitchFamily="34" charset="0"/>
                  </a:rPr>
                  <a:t>n</a:t>
                </a:r>
                <a:r>
                  <a:rPr lang="en-FR" dirty="0">
                    <a:cs typeface="Arial" panose="020B0604020202020204" pitchFamily="34" charset="0"/>
                  </a:rPr>
                  <a:t>, y</a:t>
                </a:r>
                <a:r>
                  <a:rPr lang="en-FR" baseline="-25000" dirty="0">
                    <a:cs typeface="Arial" panose="020B0604020202020204" pitchFamily="34" charset="0"/>
                  </a:rPr>
                  <a:t>n</a:t>
                </a:r>
                <a:r>
                  <a:rPr lang="en-FR" dirty="0">
                    <a:cs typeface="Arial" panose="020B0604020202020204" pitchFamily="34" charset="0"/>
                  </a:rPr>
                  <a:t>) obtain a function f to predict y = f(x), where </a:t>
                </a:r>
                <a14:m>
                  <m:oMath xmlns:m="http://schemas.openxmlformats.org/officeDocument/2006/math">
                    <m:r>
                      <a:rPr lang="en-US" b="0" i="1" smtClean="0">
                        <a:latin typeface="Cambria Math" panose="02040503050406030204" pitchFamily="18" charset="0"/>
                        <a:cs typeface="Arial" panose="020B0604020202020204" pitchFamily="34" charset="0"/>
                      </a:rPr>
                      <m:t>𝑦</m:t>
                    </m:r>
                    <m:r>
                      <a:rPr lang="en-US" b="0"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b="0" i="1" smtClean="0">
                            <a:latin typeface="Cambria Math" panose="02040503050406030204" pitchFamily="18" charset="0"/>
                            <a:ea typeface="Cambria Math" panose="02040503050406030204" pitchFamily="18" charset="0"/>
                            <a:cs typeface="Arial" panose="020B0604020202020204" pitchFamily="34" charset="0"/>
                          </a:rPr>
                        </m:ctrlPr>
                      </m:accPr>
                      <m:e>
                        <m:r>
                          <a:rPr lang="en-US" b="0" i="1" smtClean="0">
                            <a:latin typeface="Cambria Math" panose="02040503050406030204" pitchFamily="18" charset="0"/>
                            <a:ea typeface="Cambria Math" panose="02040503050406030204" pitchFamily="18" charset="0"/>
                            <a:cs typeface="Arial" panose="020B0604020202020204" pitchFamily="34" charset="0"/>
                          </a:rPr>
                          <m:t>0, 1, …, </m:t>
                        </m:r>
                        <m:r>
                          <a:rPr lang="en-US" b="0" i="1" smtClean="0">
                            <a:latin typeface="Cambria Math" panose="02040503050406030204" pitchFamily="18" charset="0"/>
                            <a:ea typeface="Cambria Math" panose="02040503050406030204" pitchFamily="18" charset="0"/>
                            <a:cs typeface="Arial" panose="020B0604020202020204" pitchFamily="34" charset="0"/>
                          </a:rPr>
                          <m:t>𝑘</m:t>
                        </m:r>
                      </m:e>
                    </m:acc>
                  </m:oMath>
                </a14:m>
                <a:r>
                  <a:rPr lang="en-FR" dirty="0">
                    <a:latin typeface="Arial" panose="020B0604020202020204" pitchFamily="34" charset="0"/>
                    <a:cs typeface="Arial" panose="020B0604020202020204" pitchFamily="34" charset="0"/>
                  </a:rPr>
                  <a:t>, </a:t>
                </a:r>
                <a:r>
                  <a:rPr lang="en-FR" dirty="0">
                    <a:cs typeface="Arial" panose="020B0604020202020204" pitchFamily="34" charset="0"/>
                  </a:rPr>
                  <a:t>where </a:t>
                </a:r>
                <a14:m>
                  <m:oMath xmlns:m="http://schemas.openxmlformats.org/officeDocument/2006/math">
                    <m:r>
                      <a:rPr lang="en-US" b="0" i="1" smtClean="0">
                        <a:latin typeface="Cambria Math" panose="02040503050406030204" pitchFamily="18" charset="0"/>
                        <a:cs typeface="Arial" panose="020B0604020202020204" pitchFamily="34" charset="0"/>
                      </a:rPr>
                      <m:t>𝑘</m:t>
                    </m:r>
                  </m:oMath>
                </a14:m>
                <a:r>
                  <a:rPr lang="en-FR" dirty="0">
                    <a:latin typeface="Arial" panose="020B0604020202020204" pitchFamily="34" charset="0"/>
                    <a:cs typeface="Arial" panose="020B0604020202020204" pitchFamily="34" charset="0"/>
                  </a:rPr>
                  <a:t> </a:t>
                </a:r>
                <a:r>
                  <a:rPr lang="en-FR" dirty="0">
                    <a:cs typeface="Arial" panose="020B0604020202020204" pitchFamily="34" charset="0"/>
                  </a:rPr>
                  <a:t>is the number of classes</a:t>
                </a:r>
              </a:p>
              <a:p>
                <a:r>
                  <a:rPr lang="en-FR" dirty="0">
                    <a:cs typeface="Arial" panose="020B0604020202020204" pitchFamily="34" charset="0"/>
                  </a:rPr>
                  <a:t>Example – object recognition</a:t>
                </a:r>
              </a:p>
            </p:txBody>
          </p:sp>
        </mc:Choice>
        <mc:Fallback>
          <p:sp>
            <p:nvSpPr>
              <p:cNvPr id="3" name="Content Placeholder 2">
                <a:extLst>
                  <a:ext uri="{FF2B5EF4-FFF2-40B4-BE49-F238E27FC236}">
                    <a16:creationId xmlns:a16="http://schemas.microsoft.com/office/drawing/2014/main" id="{0562F87B-CE7D-1DB9-48D7-126DF1F15DDC}"/>
                  </a:ext>
                </a:extLst>
              </p:cNvPr>
              <p:cNvSpPr>
                <a:spLocks noGrp="1" noRot="1" noChangeAspect="1" noMove="1" noResize="1" noEditPoints="1" noAdjustHandles="1" noChangeArrowheads="1" noChangeShapeType="1" noTextEdit="1"/>
              </p:cNvSpPr>
              <p:nvPr>
                <p:ph idx="1"/>
              </p:nvPr>
            </p:nvSpPr>
            <p:spPr>
              <a:xfrm>
                <a:off x="523359" y="3248525"/>
                <a:ext cx="5474029" cy="3101983"/>
              </a:xfrm>
              <a:blipFill>
                <a:blip r:embed="rId2"/>
                <a:stretch>
                  <a:fillRect l="-694" t="-813" r="-926"/>
                </a:stretch>
              </a:blipFill>
            </p:spPr>
            <p:txBody>
              <a:bodyPr/>
              <a:lstStyle/>
              <a:p>
                <a:r>
                  <a:rPr lang="en-FR">
                    <a:noFill/>
                  </a:rPr>
                  <a:t> </a:t>
                </a:r>
              </a:p>
            </p:txBody>
          </p:sp>
        </mc:Fallback>
      </mc:AlternateContent>
      <p:pic>
        <p:nvPicPr>
          <p:cNvPr id="5" name="Picture 4" descr="Automatic Object Detection">
            <a:extLst>
              <a:ext uri="{FF2B5EF4-FFF2-40B4-BE49-F238E27FC236}">
                <a16:creationId xmlns:a16="http://schemas.microsoft.com/office/drawing/2014/main" id="{40EA5540-9F82-F850-2614-CAE8087D2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08" r="4308"/>
          <a:stretch>
            <a:fillRect/>
          </a:stretch>
        </p:blipFill>
        <p:spPr bwMode="auto">
          <a:xfrm>
            <a:off x="6393423" y="2299447"/>
            <a:ext cx="5532391" cy="436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15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D3B7-C3AB-762B-F11B-80E313303B6F}"/>
              </a:ext>
            </a:extLst>
          </p:cNvPr>
          <p:cNvSpPr>
            <a:spLocks noGrp="1"/>
          </p:cNvSpPr>
          <p:nvPr>
            <p:ph type="title"/>
          </p:nvPr>
        </p:nvSpPr>
        <p:spPr/>
        <p:txBody>
          <a:bodyPr/>
          <a:lstStyle/>
          <a:p>
            <a:r>
              <a:rPr lang="en-FR" dirty="0"/>
              <a:t>unSuprvised learning </a:t>
            </a:r>
          </a:p>
        </p:txBody>
      </p:sp>
      <p:sp>
        <p:nvSpPr>
          <p:cNvPr id="3" name="Content Placeholder 2">
            <a:extLst>
              <a:ext uri="{FF2B5EF4-FFF2-40B4-BE49-F238E27FC236}">
                <a16:creationId xmlns:a16="http://schemas.microsoft.com/office/drawing/2014/main" id="{0562F87B-CE7D-1DB9-48D7-126DF1F15DDC}"/>
              </a:ext>
            </a:extLst>
          </p:cNvPr>
          <p:cNvSpPr>
            <a:spLocks noGrp="1"/>
          </p:cNvSpPr>
          <p:nvPr>
            <p:ph idx="1"/>
          </p:nvPr>
        </p:nvSpPr>
        <p:spPr>
          <a:xfrm>
            <a:off x="561997" y="2643408"/>
            <a:ext cx="11068006" cy="3101983"/>
          </a:xfrm>
        </p:spPr>
        <p:txBody>
          <a:bodyPr/>
          <a:lstStyle/>
          <a:p>
            <a:r>
              <a:rPr lang="en-FR" dirty="0"/>
              <a:t>Given set </a:t>
            </a:r>
            <a:r>
              <a:rPr lang="en-FR" dirty="0">
                <a:cs typeface="Arial" panose="020B0604020202020204" pitchFamily="34" charset="0"/>
              </a:rPr>
              <a:t>(x</a:t>
            </a:r>
            <a:r>
              <a:rPr lang="en-FR" baseline="-25000" dirty="0">
                <a:cs typeface="Arial" panose="020B0604020202020204" pitchFamily="34" charset="0"/>
              </a:rPr>
              <a:t>1</a:t>
            </a:r>
            <a:r>
              <a:rPr lang="en-FR" dirty="0">
                <a:cs typeface="Arial" panose="020B0604020202020204" pitchFamily="34" charset="0"/>
              </a:rPr>
              <a:t>, x</a:t>
            </a:r>
            <a:r>
              <a:rPr lang="en-FR" baseline="-25000" dirty="0">
                <a:cs typeface="Arial" panose="020B0604020202020204" pitchFamily="34" charset="0"/>
              </a:rPr>
              <a:t>2</a:t>
            </a:r>
            <a:r>
              <a:rPr lang="en-FR" dirty="0">
                <a:cs typeface="Arial" panose="020B0604020202020204" pitchFamily="34" charset="0"/>
              </a:rPr>
              <a:t>, …, x</a:t>
            </a:r>
            <a:r>
              <a:rPr lang="en-FR" baseline="-25000" dirty="0">
                <a:cs typeface="Arial" panose="020B0604020202020204" pitchFamily="34" charset="0"/>
              </a:rPr>
              <a:t>n</a:t>
            </a:r>
            <a:r>
              <a:rPr lang="en-FR" dirty="0">
                <a:cs typeface="Arial" panose="020B0604020202020204" pitchFamily="34" charset="0"/>
              </a:rPr>
              <a:t>) obtain a function f to </a:t>
            </a:r>
            <a:r>
              <a:rPr lang="en-US" dirty="0">
                <a:cs typeface="Arial" panose="020B0604020202020204" pitchFamily="34" charset="0"/>
              </a:rPr>
              <a:t>calculate f(x) without the information about labels</a:t>
            </a:r>
            <a:endParaRPr lang="en-FR" dirty="0">
              <a:cs typeface="Arial" panose="020B0604020202020204" pitchFamily="34" charset="0"/>
            </a:endParaRPr>
          </a:p>
          <a:p>
            <a:r>
              <a:rPr lang="en-FR" dirty="0">
                <a:cs typeface="Arial" panose="020B0604020202020204" pitchFamily="34" charset="0"/>
              </a:rPr>
              <a:t>Types of unsupervised learning:</a:t>
            </a:r>
          </a:p>
          <a:p>
            <a:pPr lvl="1"/>
            <a:r>
              <a:rPr lang="en-US" b="1" dirty="0"/>
              <a:t>clustering</a:t>
            </a:r>
            <a:r>
              <a:rPr lang="en-US" dirty="0"/>
              <a:t>: group data according to "distance"</a:t>
            </a:r>
          </a:p>
          <a:p>
            <a:pPr lvl="1"/>
            <a:r>
              <a:rPr lang="en-US" b="1" dirty="0"/>
              <a:t>association</a:t>
            </a:r>
            <a:r>
              <a:rPr lang="en-US" dirty="0"/>
              <a:t>: find frequent co-occurrences</a:t>
            </a:r>
          </a:p>
          <a:p>
            <a:pPr lvl="1"/>
            <a:r>
              <a:rPr lang="en-US" b="1" dirty="0"/>
              <a:t>link prediction</a:t>
            </a:r>
            <a:r>
              <a:rPr lang="en-US" dirty="0"/>
              <a:t>: discover relationships in data</a:t>
            </a:r>
          </a:p>
          <a:p>
            <a:pPr lvl="1"/>
            <a:r>
              <a:rPr lang="en-US" b="1" dirty="0"/>
              <a:t>data reduction</a:t>
            </a:r>
            <a:r>
              <a:rPr lang="en-US" dirty="0"/>
              <a:t>: project features to fewer features (reduce the dimensionality of samples)</a:t>
            </a:r>
          </a:p>
        </p:txBody>
      </p:sp>
    </p:spTree>
    <p:extLst>
      <p:ext uri="{BB962C8B-B14F-4D97-AF65-F5344CB8AC3E}">
        <p14:creationId xmlns:p14="http://schemas.microsoft.com/office/powerpoint/2010/main" val="151551667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{9877F9F8-C168-4249-9146-B7D38AAF16BF}tf10001120</Template>
  <TotalTime>414</TotalTime>
  <Words>1497</Words>
  <Application>Microsoft Macintosh PowerPoint</Application>
  <PresentationFormat>Widescreen</PresentationFormat>
  <Paragraphs>169</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-apple-system</vt:lpstr>
      <vt:lpstr>Arial</vt:lpstr>
      <vt:lpstr>Calibri</vt:lpstr>
      <vt:lpstr>Cambria Math</vt:lpstr>
      <vt:lpstr>Gill Sans MT</vt:lpstr>
      <vt:lpstr>Parcel</vt:lpstr>
      <vt:lpstr>Introduction to Machine Learning</vt:lpstr>
      <vt:lpstr>What is AI?</vt:lpstr>
      <vt:lpstr>PowerPoint Presentation</vt:lpstr>
      <vt:lpstr>What is Machine learning?</vt:lpstr>
      <vt:lpstr>When do we need ML</vt:lpstr>
      <vt:lpstr>Types of learning</vt:lpstr>
      <vt:lpstr>Suprvised learning: regression</vt:lpstr>
      <vt:lpstr>Suprvised learning: Classification</vt:lpstr>
      <vt:lpstr>unSuprvised learning </vt:lpstr>
      <vt:lpstr>unSuprvised learning: clustering </vt:lpstr>
      <vt:lpstr>unSuprvised learning: assosiation </vt:lpstr>
      <vt:lpstr>unSuprvised learning:  link prediction </vt:lpstr>
      <vt:lpstr>unSuprvised learning:  data reduction</vt:lpstr>
      <vt:lpstr>Reinforcement learning</vt:lpstr>
      <vt:lpstr>Reinforcement learning: examples</vt:lpstr>
      <vt:lpstr>Inverse Reinforcement learning</vt:lpstr>
      <vt:lpstr>Designing a learning system</vt:lpstr>
      <vt:lpstr>ML algorithms: classification</vt:lpstr>
      <vt:lpstr>ML algorithms: classification</vt:lpstr>
      <vt:lpstr>ML algorithms: classification</vt:lpstr>
      <vt:lpstr>ML algorithms: regression</vt:lpstr>
      <vt:lpstr>ML algorithms: regression</vt:lpstr>
      <vt:lpstr>Deep learning</vt:lpstr>
      <vt:lpstr>From biological to  artificial neurons</vt:lpstr>
      <vt:lpstr>Activation functions</vt:lpstr>
      <vt:lpstr>Multilayer perceptron</vt:lpstr>
      <vt:lpstr>training</vt:lpstr>
      <vt:lpstr>Loss functions</vt:lpstr>
      <vt:lpstr>Loss functions</vt:lpstr>
      <vt:lpstr>frameworks</vt:lpstr>
      <vt:lpstr>frameworks</vt:lpstr>
      <vt:lpstr>frameworks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Konstantin Volzhenin (Student at CentraleSupelec)</dc:creator>
  <cp:lastModifiedBy>Konstantin Volzhenin (Student at CentraleSupelec)</cp:lastModifiedBy>
  <cp:revision>5</cp:revision>
  <dcterms:created xsi:type="dcterms:W3CDTF">2023-01-20T23:56:36Z</dcterms:created>
  <dcterms:modified xsi:type="dcterms:W3CDTF">2023-01-21T06:51:34Z</dcterms:modified>
</cp:coreProperties>
</file>